
<file path=[Content_Types].xml><?xml version="1.0" encoding="utf-8"?>
<Types xmlns="http://schemas.openxmlformats.org/package/2006/content-types"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301" r:id="rId2"/>
    <p:sldId id="305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41" autoAdjust="0"/>
    <p:restoredTop sz="94651" autoAdjust="0"/>
  </p:normalViewPr>
  <p:slideViewPr>
    <p:cSldViewPr snapToGrid="0">
      <p:cViewPr varScale="1">
        <p:scale>
          <a:sx n="106" d="100"/>
          <a:sy n="106" d="100"/>
        </p:scale>
        <p:origin x="-738" y="-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804" y="84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DC3E62-8FFC-44AB-87BA-6E44709490C0}" type="datetimeFigureOut">
              <a:rPr lang="ru-RU" smtClean="0"/>
              <a:pPr/>
              <a:t>19.02.2025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9A9B09-6E93-4B28-AB69-85F71507BA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532214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D6EB4A-12E3-4953-BD32-4D7C7BE0D971}" type="datetimeFigureOut">
              <a:rPr lang="ru-RU" smtClean="0"/>
              <a:pPr/>
              <a:t>19.02.2025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A354FF-D0AF-4C47-8215-F6A7E19374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61986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ез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quarter" idx="22" hasCustomPrompt="1"/>
          </p:nvPr>
        </p:nvSpPr>
        <p:spPr>
          <a:xfrm>
            <a:off x="1" y="383787"/>
            <a:ext cx="12191998" cy="361012"/>
          </a:xfrm>
        </p:spPr>
        <p:txBody>
          <a:bodyPr>
            <a:normAutofit/>
          </a:bodyPr>
          <a:lstStyle>
            <a:lvl1pPr marL="0" indent="0" algn="ctr" defTabSz="914400" rtl="0" eaLnBrk="1" latinLnBrk="0" hangingPunct="1">
              <a:buNone/>
              <a:defRPr lang="ru-RU" sz="1600" b="1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а/д «ул. Кирова от ТЦ “Шоколад” до Акрихина» 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21" hasCustomPrompt="1"/>
          </p:nvPr>
        </p:nvSpPr>
        <p:spPr>
          <a:xfrm>
            <a:off x="0" y="238"/>
            <a:ext cx="12191999" cy="397510"/>
          </a:xfr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buNone/>
              <a:defRPr lang="ru-RU" sz="1800" b="1" kern="1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БОГОРОДСКИЙ ГОРОДСКОЙ ОКРУГ Г. СТАРАЯ КУПАВНА</a:t>
            </a:r>
          </a:p>
        </p:txBody>
      </p:sp>
      <p:sp>
        <p:nvSpPr>
          <p:cNvPr id="35" name="Рисунок 34"/>
          <p:cNvSpPr>
            <a:spLocks noGrp="1"/>
          </p:cNvSpPr>
          <p:nvPr>
            <p:ph type="pic" sz="quarter" idx="12"/>
          </p:nvPr>
        </p:nvSpPr>
        <p:spPr>
          <a:xfrm>
            <a:off x="6115050" y="2093913"/>
            <a:ext cx="4519613" cy="4306887"/>
          </a:xfrm>
          <a:ln w="19050">
            <a:solidFill>
              <a:schemeClr val="tx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33" name="Рисунок 32"/>
          <p:cNvSpPr>
            <a:spLocks noGrp="1"/>
          </p:cNvSpPr>
          <p:nvPr>
            <p:ph type="pic" sz="quarter" idx="11"/>
          </p:nvPr>
        </p:nvSpPr>
        <p:spPr>
          <a:xfrm>
            <a:off x="1776413" y="4249738"/>
            <a:ext cx="4162914" cy="2151062"/>
          </a:xfrm>
          <a:ln w="19050">
            <a:solidFill>
              <a:schemeClr val="tx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31" name="Рисунок 30"/>
          <p:cNvSpPr>
            <a:spLocks noGrp="1"/>
          </p:cNvSpPr>
          <p:nvPr>
            <p:ph type="pic" sz="quarter" idx="10"/>
          </p:nvPr>
        </p:nvSpPr>
        <p:spPr>
          <a:xfrm>
            <a:off x="1776413" y="2093913"/>
            <a:ext cx="4162914" cy="2047875"/>
          </a:xfrm>
          <a:ln w="19050">
            <a:solidFill>
              <a:schemeClr val="tx1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10" name="TextBox 9"/>
          <p:cNvSpPr txBox="1"/>
          <p:nvPr userDrawn="1"/>
        </p:nvSpPr>
        <p:spPr>
          <a:xfrm>
            <a:off x="2079141" y="585440"/>
            <a:ext cx="41321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Привязка:</a:t>
            </a:r>
          </a:p>
          <a:p>
            <a:pPr>
              <a:lnSpc>
                <a:spcPct val="150000"/>
              </a:lnSpc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Интенсивность движения:</a:t>
            </a:r>
            <a:endParaRPr lang="ru-RU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150000"/>
              </a:lnSpc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Процент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разрушений:</a:t>
            </a:r>
            <a:endParaRPr lang="ru-RU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150000"/>
              </a:lnSpc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работ:</a:t>
            </a:r>
            <a:endParaRPr lang="ru-RU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451835" y="585442"/>
            <a:ext cx="41829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Принадлежность к опорной сети: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150000"/>
              </a:lnSpc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Техническая категория дороги: </a:t>
            </a:r>
            <a:endParaRPr lang="ru-RU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>
              <a:lnSpc>
                <a:spcPct val="150000"/>
              </a:lnSpc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пробок: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последнего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ремонта: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Группа 12"/>
          <p:cNvGrpSpPr/>
          <p:nvPr userDrawn="1"/>
        </p:nvGrpSpPr>
        <p:grpSpPr>
          <a:xfrm>
            <a:off x="2079137" y="1712101"/>
            <a:ext cx="185920" cy="750831"/>
            <a:chOff x="250331" y="1712096"/>
            <a:chExt cx="185920" cy="750831"/>
          </a:xfrm>
        </p:grpSpPr>
        <p:sp>
          <p:nvSpPr>
            <p:cNvPr id="14" name="TextBox 13"/>
            <p:cNvSpPr txBox="1"/>
            <p:nvPr/>
          </p:nvSpPr>
          <p:spPr>
            <a:xfrm>
              <a:off x="251520" y="1712096"/>
              <a:ext cx="18473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1600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 panose="02020603050405020304" pitchFamily="18" charset="0"/>
              </a:endParaRPr>
            </a:p>
            <a:p>
              <a:endPara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50331" y="2124373"/>
              <a:ext cx="18473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Текст 2"/>
          <p:cNvSpPr>
            <a:spLocks noGrp="1"/>
          </p:cNvSpPr>
          <p:nvPr>
            <p:ph type="body" sz="quarter" idx="13" hasCustomPrompt="1"/>
          </p:nvPr>
        </p:nvSpPr>
        <p:spPr>
          <a:xfrm>
            <a:off x="3099487" y="679876"/>
            <a:ext cx="2527377" cy="330025"/>
          </a:xfrm>
        </p:spPr>
        <p:txBody>
          <a:bodyPr anchor="b"/>
          <a:lstStyle>
            <a:lvl1pPr marL="0" indent="0">
              <a:buNone/>
              <a:defRPr lang="ru-RU" sz="16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</a:lstStyle>
          <a:p>
            <a:pPr lvl="0"/>
            <a:r>
              <a:rPr lang="ru-RU" dirty="0" smtClean="0"/>
              <a:t>км 0,000 – км 0,798</a:t>
            </a:r>
            <a:endParaRPr lang="ru-RU" dirty="0"/>
          </a:p>
        </p:txBody>
      </p:sp>
      <p:sp>
        <p:nvSpPr>
          <p:cNvPr id="16" name="Текст 2"/>
          <p:cNvSpPr>
            <a:spLocks noGrp="1"/>
          </p:cNvSpPr>
          <p:nvPr>
            <p:ph type="body" sz="quarter" idx="14" hasCustomPrompt="1"/>
          </p:nvPr>
        </p:nvSpPr>
        <p:spPr>
          <a:xfrm>
            <a:off x="4580640" y="1052631"/>
            <a:ext cx="1837011" cy="337892"/>
          </a:xfrm>
        </p:spPr>
        <p:txBody>
          <a:bodyPr/>
          <a:lstStyle>
            <a:lvl1pPr marL="0" indent="0">
              <a:buNone/>
              <a:defRPr lang="ru-RU" sz="16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</a:lstStyle>
          <a:p>
            <a:pPr lvl="0"/>
            <a:r>
              <a:rPr lang="ru-RU" dirty="0" smtClean="0"/>
              <a:t>15 000 </a:t>
            </a:r>
            <a:r>
              <a:rPr lang="ru-RU" dirty="0" err="1" smtClean="0"/>
              <a:t>авт</a:t>
            </a:r>
            <a:r>
              <a:rPr lang="ru-RU" dirty="0" smtClean="0"/>
              <a:t>/</a:t>
            </a:r>
            <a:r>
              <a:rPr lang="ru-RU" dirty="0" err="1" smtClean="0"/>
              <a:t>сут</a:t>
            </a:r>
            <a:endParaRPr lang="ru-RU" dirty="0" smtClean="0"/>
          </a:p>
        </p:txBody>
      </p:sp>
      <p:sp>
        <p:nvSpPr>
          <p:cNvPr id="17" name="Текст 2"/>
          <p:cNvSpPr>
            <a:spLocks noGrp="1"/>
          </p:cNvSpPr>
          <p:nvPr>
            <p:ph type="body" sz="quarter" idx="15" hasCustomPrompt="1"/>
          </p:nvPr>
        </p:nvSpPr>
        <p:spPr>
          <a:xfrm>
            <a:off x="4170878" y="1425280"/>
            <a:ext cx="952669" cy="323551"/>
          </a:xfrm>
        </p:spPr>
        <p:txBody>
          <a:bodyPr/>
          <a:lstStyle>
            <a:lvl1pPr marL="0" indent="0">
              <a:buNone/>
              <a:defRPr lang="ru-RU" sz="16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</a:lstStyle>
          <a:p>
            <a:pPr lvl="0"/>
            <a:r>
              <a:rPr lang="ru-RU" dirty="0" smtClean="0"/>
              <a:t>40 %</a:t>
            </a:r>
            <a:endParaRPr lang="ru-RU" dirty="0"/>
          </a:p>
        </p:txBody>
      </p:sp>
      <p:sp>
        <p:nvSpPr>
          <p:cNvPr id="18" name="Текст 2"/>
          <p:cNvSpPr>
            <a:spLocks noGrp="1"/>
          </p:cNvSpPr>
          <p:nvPr>
            <p:ph type="body" sz="quarter" idx="16" hasCustomPrompt="1"/>
          </p:nvPr>
        </p:nvSpPr>
        <p:spPr>
          <a:xfrm>
            <a:off x="3709601" y="1789383"/>
            <a:ext cx="1942901" cy="365717"/>
          </a:xfrm>
        </p:spPr>
        <p:txBody>
          <a:bodyPr/>
          <a:lstStyle>
            <a:lvl1pPr marL="0" indent="0">
              <a:buNone/>
              <a:defRPr lang="ru-RU" sz="16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</a:lstStyle>
          <a:p>
            <a:pPr lvl="0"/>
            <a:r>
              <a:rPr lang="ru-RU" dirty="0" smtClean="0"/>
              <a:t>8 426 </a:t>
            </a:r>
            <a:r>
              <a:rPr lang="ru-RU" dirty="0" err="1" smtClean="0"/>
              <a:t>тыс.руб</a:t>
            </a:r>
            <a:r>
              <a:rPr lang="ru-RU" dirty="0" smtClean="0"/>
              <a:t>.</a:t>
            </a:r>
          </a:p>
        </p:txBody>
      </p:sp>
      <p:sp>
        <p:nvSpPr>
          <p:cNvPr id="19" name="Текст 2"/>
          <p:cNvSpPr>
            <a:spLocks noGrp="1"/>
          </p:cNvSpPr>
          <p:nvPr>
            <p:ph type="body" sz="quarter" idx="17" hasCustomPrompt="1"/>
          </p:nvPr>
        </p:nvSpPr>
        <p:spPr>
          <a:xfrm>
            <a:off x="9595602" y="688528"/>
            <a:ext cx="952669" cy="330406"/>
          </a:xfrm>
        </p:spPr>
        <p:txBody>
          <a:bodyPr/>
          <a:lstStyle>
            <a:lvl1pPr marL="0" indent="0">
              <a:buNone/>
              <a:defRPr lang="ru-RU" sz="16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</a:lstStyle>
          <a:p>
            <a:pPr lvl="0"/>
            <a:r>
              <a:rPr lang="ru-RU" dirty="0" smtClean="0"/>
              <a:t>да</a:t>
            </a:r>
          </a:p>
        </p:txBody>
      </p:sp>
      <p:sp>
        <p:nvSpPr>
          <p:cNvPr id="20" name="Текст 2"/>
          <p:cNvSpPr>
            <a:spLocks noGrp="1"/>
          </p:cNvSpPr>
          <p:nvPr>
            <p:ph type="body" sz="quarter" idx="18" hasCustomPrompt="1"/>
          </p:nvPr>
        </p:nvSpPr>
        <p:spPr>
          <a:xfrm>
            <a:off x="9402235" y="1053691"/>
            <a:ext cx="952669" cy="336832"/>
          </a:xfrm>
        </p:spPr>
        <p:txBody>
          <a:bodyPr/>
          <a:lstStyle>
            <a:lvl1pPr marL="0" indent="0">
              <a:buNone/>
              <a:defRPr lang="ru-RU" sz="16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</a:lstStyle>
          <a:p>
            <a:pPr lvl="0"/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21" name="Текст 2"/>
          <p:cNvSpPr>
            <a:spLocks noGrp="1"/>
          </p:cNvSpPr>
          <p:nvPr>
            <p:ph type="body" sz="quarter" idx="19" hasCustomPrompt="1"/>
          </p:nvPr>
        </p:nvSpPr>
        <p:spPr>
          <a:xfrm>
            <a:off x="8084047" y="1424220"/>
            <a:ext cx="952669" cy="345082"/>
          </a:xfrm>
        </p:spPr>
        <p:txBody>
          <a:bodyPr/>
          <a:lstStyle>
            <a:lvl1pPr marL="0" indent="0">
              <a:buNone/>
              <a:defRPr lang="ru-RU" sz="16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</a:lstStyle>
          <a:p>
            <a:pPr lvl="0"/>
            <a:r>
              <a:rPr lang="ru-RU" dirty="0" smtClean="0"/>
              <a:t>да</a:t>
            </a:r>
          </a:p>
        </p:txBody>
      </p:sp>
      <p:sp>
        <p:nvSpPr>
          <p:cNvPr id="22" name="Текст 2"/>
          <p:cNvSpPr>
            <a:spLocks noGrp="1"/>
          </p:cNvSpPr>
          <p:nvPr>
            <p:ph type="body" sz="quarter" idx="20" hasCustomPrompt="1"/>
          </p:nvPr>
        </p:nvSpPr>
        <p:spPr>
          <a:xfrm>
            <a:off x="8752814" y="1789383"/>
            <a:ext cx="952669" cy="304530"/>
          </a:xfrm>
        </p:spPr>
        <p:txBody>
          <a:bodyPr/>
          <a:lstStyle>
            <a:lvl1pPr marL="0" indent="0">
              <a:buNone/>
              <a:defRPr lang="ru-RU" sz="16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</a:lstStyle>
          <a:p>
            <a:pPr lvl="0"/>
            <a:r>
              <a:rPr lang="ru-RU" dirty="0" smtClean="0"/>
              <a:t>2001</a:t>
            </a:r>
          </a:p>
        </p:txBody>
      </p:sp>
      <p:sp>
        <p:nvSpPr>
          <p:cNvPr id="8" name="Объект 7"/>
          <p:cNvSpPr>
            <a:spLocks noGrp="1"/>
          </p:cNvSpPr>
          <p:nvPr>
            <p:ph sz="quarter" idx="23" hasCustomPrompt="1"/>
          </p:nvPr>
        </p:nvSpPr>
        <p:spPr>
          <a:xfrm>
            <a:off x="6115050" y="2093913"/>
            <a:ext cx="2525713" cy="248879"/>
          </a:xfr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>
            <a:noAutofit/>
          </a:bodyPr>
          <a:lstStyle>
            <a:lvl1pPr marL="0" indent="0">
              <a:buNone/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ru-RU" dirty="0" smtClean="0"/>
              <a:t> Нас. пункт, … тыс. чел.</a:t>
            </a:r>
          </a:p>
        </p:txBody>
      </p:sp>
      <p:sp>
        <p:nvSpPr>
          <p:cNvPr id="24" name="Текст 2"/>
          <p:cNvSpPr>
            <a:spLocks noGrp="1"/>
          </p:cNvSpPr>
          <p:nvPr>
            <p:ph type="body" sz="quarter" idx="24" hasCustomPrompt="1"/>
          </p:nvPr>
        </p:nvSpPr>
        <p:spPr>
          <a:xfrm>
            <a:off x="9036716" y="4446086"/>
            <a:ext cx="1400625" cy="304530"/>
          </a:xfrm>
        </p:spPr>
        <p:txBody>
          <a:bodyPr>
            <a:noAutofit/>
          </a:bodyPr>
          <a:lstStyle>
            <a:lvl1pPr marL="0" indent="0">
              <a:buNone/>
              <a:defRPr lang="ru-RU" sz="18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</a:lstStyle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L=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0,611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Объект 7"/>
          <p:cNvSpPr>
            <a:spLocks noGrp="1"/>
          </p:cNvSpPr>
          <p:nvPr>
            <p:ph sz="quarter" idx="25" hasCustomPrompt="1"/>
          </p:nvPr>
        </p:nvSpPr>
        <p:spPr>
          <a:xfrm>
            <a:off x="6227102" y="3624649"/>
            <a:ext cx="1252856" cy="238897"/>
          </a:xfr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>
            <a:noAutofit/>
          </a:bodyPr>
          <a:lstStyle>
            <a:lvl1pPr marL="0" indent="0">
              <a:buNone/>
              <a:defRPr sz="9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ru-RU" dirty="0" smtClean="0"/>
              <a:t> Место притяжения</a:t>
            </a:r>
          </a:p>
        </p:txBody>
      </p:sp>
    </p:spTree>
    <p:extLst>
      <p:ext uri="{BB962C8B-B14F-4D97-AF65-F5344CB8AC3E}">
        <p14:creationId xmlns:p14="http://schemas.microsoft.com/office/powerpoint/2010/main" xmlns="" val="931463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CB4D5-7BC8-441A-B780-2EE2CE2AB754}" type="datetimeFigureOut">
              <a:rPr lang="ru-RU" smtClean="0"/>
              <a:pPr/>
              <a:t>19.02.2025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CD0223-44BB-4F12-A124-D098D5AB0B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78960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32" r="2132"/>
          <a:stretch>
            <a:fillRect/>
          </a:stretch>
        </p:blipFill>
        <p:spPr/>
      </p:pic>
      <p:sp>
        <p:nvSpPr>
          <p:cNvPr id="2" name="Текст 1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ru-RU" dirty="0" smtClean="0"/>
              <a:t>а/д проезд к кладбищу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ru-RU" dirty="0" smtClean="0"/>
              <a:t>ГОРОДСКОЙ ОКРУГ </a:t>
            </a:r>
            <a:r>
              <a:rPr lang="ru-RU" dirty="0"/>
              <a:t>Ф</a:t>
            </a:r>
            <a:r>
              <a:rPr lang="ru-RU" dirty="0" smtClean="0"/>
              <a:t>РЯЗИНО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к</a:t>
            </a:r>
            <a:r>
              <a:rPr lang="ru-RU" dirty="0" smtClean="0"/>
              <a:t>м 0,000 – км 0,543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 smtClean="0"/>
              <a:t>750</a:t>
            </a:r>
            <a:r>
              <a:rPr lang="en-US" dirty="0" smtClean="0"/>
              <a:t> </a:t>
            </a:r>
            <a:r>
              <a:rPr lang="ru-RU" dirty="0" smtClean="0"/>
              <a:t>авт/</a:t>
            </a:r>
            <a:r>
              <a:rPr lang="ru-RU" dirty="0" err="1" smtClean="0"/>
              <a:t>сут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 smtClean="0"/>
              <a:t>75</a:t>
            </a:r>
            <a:r>
              <a:rPr lang="en-US" dirty="0" smtClean="0"/>
              <a:t>%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4 649 841,08  руб.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ru-RU" dirty="0" smtClean="0"/>
              <a:t>нет</a:t>
            </a:r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smtClean="0"/>
              <a:t>IV</a:t>
            </a:r>
            <a:endParaRPr lang="ru-RU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ru-RU" dirty="0" smtClean="0"/>
              <a:t>нет</a:t>
            </a: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20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2015</a:t>
            </a:r>
            <a:endParaRPr lang="ru-RU" dirty="0"/>
          </a:p>
        </p:txBody>
      </p:sp>
      <p:sp>
        <p:nvSpPr>
          <p:cNvPr id="15" name="Объект 14"/>
          <p:cNvSpPr>
            <a:spLocks noGrp="1"/>
          </p:cNvSpPr>
          <p:nvPr>
            <p:ph sz="quarter" idx="23"/>
          </p:nvPr>
        </p:nvSpPr>
        <p:spPr>
          <a:xfrm>
            <a:off x="6115050" y="2093913"/>
            <a:ext cx="1869453" cy="248879"/>
          </a:xfrm>
        </p:spPr>
        <p:txBody>
          <a:bodyPr/>
          <a:lstStyle/>
          <a:p>
            <a:r>
              <a:rPr lang="ru-RU" dirty="0"/>
              <a:t>г</a:t>
            </a:r>
            <a:r>
              <a:rPr lang="ru-RU" dirty="0" smtClean="0"/>
              <a:t>.о. Фрязино, 58677 чел.</a:t>
            </a:r>
            <a:endParaRPr lang="ru-RU" dirty="0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24"/>
          </p:nvPr>
        </p:nvSpPr>
        <p:spPr>
          <a:xfrm>
            <a:off x="6417651" y="3493434"/>
            <a:ext cx="1400625" cy="304530"/>
          </a:xfrm>
        </p:spPr>
        <p:txBody>
          <a:bodyPr/>
          <a:lstStyle/>
          <a:p>
            <a:r>
              <a:rPr lang="en-US" dirty="0" smtClean="0"/>
              <a:t>L=</a:t>
            </a:r>
            <a:r>
              <a:rPr lang="ru-RU" dirty="0" smtClean="0"/>
              <a:t>0,543 км</a:t>
            </a:r>
            <a:endParaRPr lang="ru-RU" dirty="0"/>
          </a:p>
        </p:txBody>
      </p:sp>
      <p:sp>
        <p:nvSpPr>
          <p:cNvPr id="17" name="Объект 16"/>
          <p:cNvSpPr>
            <a:spLocks noGrp="1"/>
          </p:cNvSpPr>
          <p:nvPr>
            <p:ph sz="quarter" idx="25"/>
          </p:nvPr>
        </p:nvSpPr>
        <p:spPr>
          <a:xfrm>
            <a:off x="9261886" y="3665344"/>
            <a:ext cx="1028332" cy="359560"/>
          </a:xfrm>
        </p:spPr>
        <p:txBody>
          <a:bodyPr/>
          <a:lstStyle/>
          <a:p>
            <a:r>
              <a:rPr lang="ru-RU" dirty="0" smtClean="0"/>
              <a:t>Владимирская церковь</a:t>
            </a:r>
            <a:endParaRPr lang="ru-RU" dirty="0"/>
          </a:p>
        </p:txBody>
      </p:sp>
      <p:sp>
        <p:nvSpPr>
          <p:cNvPr id="18" name="5-конечная звезда 17"/>
          <p:cNvSpPr/>
          <p:nvPr/>
        </p:nvSpPr>
        <p:spPr>
          <a:xfrm>
            <a:off x="8404750" y="3515253"/>
            <a:ext cx="270662" cy="263348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 flipH="1" flipV="1">
            <a:off x="8712323" y="3690133"/>
            <a:ext cx="516825" cy="1078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Объект 16"/>
          <p:cNvSpPr txBox="1">
            <a:spLocks/>
          </p:cNvSpPr>
          <p:nvPr/>
        </p:nvSpPr>
        <p:spPr>
          <a:xfrm>
            <a:off x="8873189" y="2218352"/>
            <a:ext cx="1058091" cy="32046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9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Новофрязинское кладбище</a:t>
            </a:r>
            <a:endParaRPr lang="ru-RU" dirty="0"/>
          </a:p>
        </p:txBody>
      </p:sp>
      <p:cxnSp>
        <p:nvCxnSpPr>
          <p:cNvPr id="34" name="Прямая со стрелкой 33"/>
          <p:cNvCxnSpPr/>
          <p:nvPr/>
        </p:nvCxnSpPr>
        <p:spPr>
          <a:xfrm flipH="1">
            <a:off x="8577908" y="2341018"/>
            <a:ext cx="26883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5-конечная звезда 30"/>
          <p:cNvSpPr/>
          <p:nvPr/>
        </p:nvSpPr>
        <p:spPr>
          <a:xfrm>
            <a:off x="8289719" y="2209344"/>
            <a:ext cx="270662" cy="263348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201" b="17201"/>
          <a:stretch>
            <a:fillRect/>
          </a:stretch>
        </p:blipFill>
        <p:spPr/>
      </p:pic>
      <p:pic>
        <p:nvPicPr>
          <p:cNvPr id="23" name="Рисунок 22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548" b="1554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3459874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/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/>
          <a:srcRect t="6574" b="6574"/>
          <a:stretch>
            <a:fillRect/>
          </a:stretch>
        </p:blipFill>
        <p:spPr>
          <a:xfrm>
            <a:off x="6175547" y="2113281"/>
            <a:ext cx="4519613" cy="4306887"/>
          </a:xfrm>
          <a:prstGeom prst="rect">
            <a:avLst/>
          </a:prstGeom>
        </p:spPr>
      </p:pic>
      <p:sp>
        <p:nvSpPr>
          <p:cNvPr id="2" name="Текст 1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ru-RU" dirty="0" smtClean="0"/>
              <a:t>Ул. Чкалова, участок 2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ru-RU" dirty="0" smtClean="0"/>
              <a:t>ГОРОДСКОЙ ОКРУГ </a:t>
            </a:r>
            <a:r>
              <a:rPr lang="ru-RU" dirty="0"/>
              <a:t>Ф</a:t>
            </a:r>
            <a:r>
              <a:rPr lang="ru-RU" dirty="0" smtClean="0"/>
              <a:t>РЯЗИНО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к</a:t>
            </a:r>
            <a:r>
              <a:rPr lang="ru-RU" dirty="0" smtClean="0"/>
              <a:t>м 0,000 – км 0,453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2</a:t>
            </a:r>
            <a:r>
              <a:rPr lang="ru-RU" dirty="0" smtClean="0"/>
              <a:t> </a:t>
            </a:r>
            <a:r>
              <a:rPr lang="ru-RU" dirty="0"/>
              <a:t>0</a:t>
            </a:r>
            <a:r>
              <a:rPr lang="ru-RU" dirty="0" smtClean="0"/>
              <a:t>00 авт/</a:t>
            </a:r>
            <a:r>
              <a:rPr lang="ru-RU" dirty="0" err="1" smtClean="0"/>
              <a:t>сут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 smtClean="0"/>
              <a:t>75</a:t>
            </a:r>
            <a:r>
              <a:rPr lang="en-US" dirty="0" smtClean="0"/>
              <a:t>%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15 434 736,01  руб.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ru-RU" dirty="0" smtClean="0"/>
              <a:t>нет</a:t>
            </a:r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smtClean="0"/>
              <a:t>IV</a:t>
            </a:r>
            <a:endParaRPr lang="ru-RU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ru-RU" dirty="0" smtClean="0"/>
              <a:t>нет</a:t>
            </a: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20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2018</a:t>
            </a:r>
            <a:endParaRPr lang="ru-RU" dirty="0"/>
          </a:p>
        </p:txBody>
      </p:sp>
      <p:sp>
        <p:nvSpPr>
          <p:cNvPr id="15" name="Объект 14"/>
          <p:cNvSpPr>
            <a:spLocks noGrp="1"/>
          </p:cNvSpPr>
          <p:nvPr>
            <p:ph sz="quarter" idx="23"/>
          </p:nvPr>
        </p:nvSpPr>
        <p:spPr>
          <a:xfrm>
            <a:off x="6115050" y="2093913"/>
            <a:ext cx="1822319" cy="248879"/>
          </a:xfrm>
        </p:spPr>
        <p:txBody>
          <a:bodyPr/>
          <a:lstStyle/>
          <a:p>
            <a:r>
              <a:rPr lang="ru-RU" dirty="0"/>
              <a:t>г</a:t>
            </a:r>
            <a:r>
              <a:rPr lang="ru-RU" dirty="0" smtClean="0"/>
              <a:t>.о. Фрязино, 58677 чел.</a:t>
            </a:r>
            <a:endParaRPr lang="ru-RU" dirty="0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24"/>
          </p:nvPr>
        </p:nvSpPr>
        <p:spPr>
          <a:xfrm>
            <a:off x="6264998" y="2495057"/>
            <a:ext cx="1400625" cy="304530"/>
          </a:xfrm>
        </p:spPr>
        <p:txBody>
          <a:bodyPr/>
          <a:lstStyle/>
          <a:p>
            <a:r>
              <a:rPr lang="en-US" dirty="0" smtClean="0"/>
              <a:t>L=</a:t>
            </a:r>
            <a:r>
              <a:rPr lang="ru-RU" dirty="0" smtClean="0"/>
              <a:t>0,453 км</a:t>
            </a:r>
            <a:endParaRPr lang="ru-RU" dirty="0"/>
          </a:p>
        </p:txBody>
      </p:sp>
      <p:sp>
        <p:nvSpPr>
          <p:cNvPr id="18" name="5-конечная звезда 17"/>
          <p:cNvSpPr/>
          <p:nvPr/>
        </p:nvSpPr>
        <p:spPr>
          <a:xfrm rot="20962599">
            <a:off x="7111484" y="5788910"/>
            <a:ext cx="270662" cy="263348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7026209" y="5476582"/>
            <a:ext cx="143666" cy="3261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Объект 16"/>
          <p:cNvSpPr txBox="1">
            <a:spLocks/>
          </p:cNvSpPr>
          <p:nvPr/>
        </p:nvSpPr>
        <p:spPr>
          <a:xfrm>
            <a:off x="6173552" y="5271492"/>
            <a:ext cx="1090848" cy="17805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9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/>
              <a:t>МФЦ</a:t>
            </a:r>
            <a:endParaRPr lang="ru-RU" dirty="0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flipH="1">
            <a:off x="7404100" y="2362160"/>
            <a:ext cx="1019044" cy="3739821"/>
          </a:xfrm>
          <a:prstGeom prst="straightConnector1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Рисунок 30"/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76412" y="2091459"/>
            <a:ext cx="4162916" cy="2044671"/>
          </a:xfrm>
          <a:prstGeom prst="rect">
            <a:avLst/>
          </a:prstGeom>
        </p:spPr>
      </p:pic>
      <p:pic>
        <p:nvPicPr>
          <p:cNvPr id="35" name="Рисунок 34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print"/>
          <a:srcRect t="15548" b="15548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4769094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946</TotalTime>
  <Words>80</Words>
  <Application>Microsoft Office PowerPoint</Application>
  <PresentationFormat>Произвольный</PresentationFormat>
  <Paragraphs>27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Слайд 1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</dc:creator>
  <cp:lastModifiedBy>Татьяна</cp:lastModifiedBy>
  <cp:revision>135</cp:revision>
  <dcterms:created xsi:type="dcterms:W3CDTF">2020-07-27T11:12:33Z</dcterms:created>
  <dcterms:modified xsi:type="dcterms:W3CDTF">2025-02-19T13:44:46Z</dcterms:modified>
</cp:coreProperties>
</file>