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685" r:id="rId2"/>
  </p:sldMasterIdLst>
  <p:notesMasterIdLst>
    <p:notesMasterId r:id="rId28"/>
  </p:notesMasterIdLst>
  <p:handoutMasterIdLst>
    <p:handoutMasterId r:id="rId29"/>
  </p:handoutMasterIdLst>
  <p:sldIdLst>
    <p:sldId id="391" r:id="rId3"/>
    <p:sldId id="474" r:id="rId4"/>
    <p:sldId id="488" r:id="rId5"/>
    <p:sldId id="546" r:id="rId6"/>
    <p:sldId id="556" r:id="rId7"/>
    <p:sldId id="530" r:id="rId8"/>
    <p:sldId id="547" r:id="rId9"/>
    <p:sldId id="550" r:id="rId10"/>
    <p:sldId id="551" r:id="rId11"/>
    <p:sldId id="548" r:id="rId12"/>
    <p:sldId id="552" r:id="rId13"/>
    <p:sldId id="549" r:id="rId14"/>
    <p:sldId id="553" r:id="rId15"/>
    <p:sldId id="554" r:id="rId16"/>
    <p:sldId id="555" r:id="rId17"/>
    <p:sldId id="531" r:id="rId18"/>
    <p:sldId id="532" r:id="rId19"/>
    <p:sldId id="533" r:id="rId20"/>
    <p:sldId id="534" r:id="rId21"/>
    <p:sldId id="535" r:id="rId22"/>
    <p:sldId id="536" r:id="rId23"/>
    <p:sldId id="545" r:id="rId24"/>
    <p:sldId id="541" r:id="rId25"/>
    <p:sldId id="542" r:id="rId26"/>
    <p:sldId id="426" r:id="rId27"/>
  </p:sldIdLst>
  <p:sldSz cx="9906000" cy="6858000" type="A4"/>
  <p:notesSz cx="6797675" cy="992822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B"/>
    <a:srgbClr val="0099CC"/>
    <a:srgbClr val="4F81BD"/>
    <a:srgbClr val="000000"/>
    <a:srgbClr val="EAEAEA"/>
    <a:srgbClr val="E6E6E6"/>
    <a:srgbClr val="23669D"/>
    <a:srgbClr val="CCECFF"/>
    <a:srgbClr val="D7EDF4"/>
    <a:srgbClr val="FA9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9754" autoAdjust="0"/>
  </p:normalViewPr>
  <p:slideViewPr>
    <p:cSldViewPr snapToGrid="0">
      <p:cViewPr>
        <p:scale>
          <a:sx n="75" d="100"/>
          <a:sy n="75" d="100"/>
        </p:scale>
        <p:origin x="-870" y="-744"/>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531456356939092"/>
          <c:y val="0.41354994194498923"/>
          <c:w val="0.45720551946713467"/>
          <c:h val="0.5069477744907136"/>
        </c:manualLayout>
      </c:layout>
      <c:barChart>
        <c:barDir val="col"/>
        <c:grouping val="clustered"/>
        <c:varyColors val="0"/>
        <c:ser>
          <c:idx val="0"/>
          <c:order val="0"/>
          <c:tx>
            <c:strRef>
              <c:f>Лист1!$B$1</c:f>
              <c:strCache>
                <c:ptCount val="1"/>
                <c:pt idx="0">
                  <c:v>2014 год</c:v>
                </c:pt>
              </c:strCache>
            </c:strRef>
          </c:tx>
          <c:spPr>
            <a:solidFill>
              <a:schemeClr val="accent5">
                <a:lumMod val="60000"/>
                <a:lumOff val="40000"/>
              </a:schemeClr>
            </a:solidFill>
          </c:spPr>
          <c:invertIfNegative val="0"/>
          <c:dLbls>
            <c:dLbl>
              <c:idx val="0"/>
              <c:layout/>
              <c:tx>
                <c:rich>
                  <a:bodyPr/>
                  <a:lstStyle/>
                  <a:p>
                    <a:r>
                      <a:rPr lang="en-US" b="1" smtClean="0"/>
                      <a:t>88</a:t>
                    </a:r>
                    <a:r>
                      <a:rPr lang="ru-RU" b="1" smtClean="0"/>
                      <a:t> %</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Лист1!$B$2</c:f>
              <c:numCache>
                <c:formatCode>General</c:formatCode>
                <c:ptCount val="1"/>
                <c:pt idx="0">
                  <c:v>88</c:v>
                </c:pt>
              </c:numCache>
            </c:numRef>
          </c:val>
        </c:ser>
        <c:ser>
          <c:idx val="1"/>
          <c:order val="1"/>
          <c:tx>
            <c:strRef>
              <c:f>Лист1!$C$1</c:f>
              <c:strCache>
                <c:ptCount val="1"/>
                <c:pt idx="0">
                  <c:v>2015 год</c:v>
                </c:pt>
              </c:strCache>
            </c:strRef>
          </c:tx>
          <c:spPr>
            <a:solidFill>
              <a:schemeClr val="accent5">
                <a:lumMod val="75000"/>
              </a:schemeClr>
            </a:solidFill>
          </c:spPr>
          <c:invertIfNegative val="0"/>
          <c:dLbls>
            <c:dLbl>
              <c:idx val="0"/>
              <c:layout/>
              <c:tx>
                <c:rich>
                  <a:bodyPr/>
                  <a:lstStyle/>
                  <a:p>
                    <a:r>
                      <a:rPr lang="en-US" b="1" smtClean="0"/>
                      <a:t>93,2</a:t>
                    </a:r>
                    <a:r>
                      <a:rPr lang="ru-RU" b="1" smtClean="0"/>
                      <a:t> %</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Лист1!$C$2</c:f>
              <c:numCache>
                <c:formatCode>General</c:formatCode>
                <c:ptCount val="1"/>
                <c:pt idx="0">
                  <c:v>93.2</c:v>
                </c:pt>
              </c:numCache>
            </c:numRef>
          </c:val>
        </c:ser>
        <c:dLbls>
          <c:showLegendKey val="0"/>
          <c:showVal val="0"/>
          <c:showCatName val="0"/>
          <c:showSerName val="0"/>
          <c:showPercent val="0"/>
          <c:showBubbleSize val="0"/>
        </c:dLbls>
        <c:gapWidth val="150"/>
        <c:axId val="74373376"/>
        <c:axId val="74387456"/>
      </c:barChart>
      <c:catAx>
        <c:axId val="74373376"/>
        <c:scaling>
          <c:orientation val="minMax"/>
        </c:scaling>
        <c:delete val="0"/>
        <c:axPos val="b"/>
        <c:numFmt formatCode="General" sourceLinked="1"/>
        <c:majorTickMark val="out"/>
        <c:minorTickMark val="none"/>
        <c:tickLblPos val="nextTo"/>
        <c:crossAx val="74387456"/>
        <c:crosses val="autoZero"/>
        <c:auto val="1"/>
        <c:lblAlgn val="ctr"/>
        <c:lblOffset val="100"/>
        <c:noMultiLvlLbl val="0"/>
      </c:catAx>
      <c:valAx>
        <c:axId val="74387456"/>
        <c:scaling>
          <c:orientation val="minMax"/>
        </c:scaling>
        <c:delete val="1"/>
        <c:axPos val="l"/>
        <c:numFmt formatCode="General" sourceLinked="1"/>
        <c:majorTickMark val="out"/>
        <c:minorTickMark val="none"/>
        <c:tickLblPos val="nextTo"/>
        <c:crossAx val="74373376"/>
        <c:crosses val="autoZero"/>
        <c:crossBetween val="between"/>
      </c:valAx>
    </c:plotArea>
    <c:legend>
      <c:legendPos val="r"/>
      <c:layout>
        <c:manualLayout>
          <c:xMode val="edge"/>
          <c:yMode val="edge"/>
          <c:x val="0.61697733089802886"/>
          <c:y val="0.66897676823854269"/>
          <c:w val="0.29613360781415121"/>
          <c:h val="0.25684161227058516"/>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985617195731842"/>
          <c:y val="0.16444183180442329"/>
          <c:w val="0.85996771452539811"/>
          <c:h val="0.62432065343502008"/>
        </c:manualLayout>
      </c:layout>
      <c:pie3DChart>
        <c:varyColors val="1"/>
        <c:ser>
          <c:idx val="0"/>
          <c:order val="0"/>
          <c:tx>
            <c:strRef>
              <c:f>Лист1!$B$1</c:f>
              <c:strCache>
                <c:ptCount val="1"/>
                <c:pt idx="0">
                  <c:v>Столбец1</c:v>
                </c:pt>
              </c:strCache>
            </c:strRef>
          </c:tx>
          <c:spPr>
            <a:solidFill>
              <a:schemeClr val="accent5">
                <a:lumMod val="60000"/>
                <a:lumOff val="40000"/>
              </a:schemeClr>
            </a:solidFill>
          </c:spPr>
          <c:explosion val="25"/>
          <c:dPt>
            <c:idx val="1"/>
            <c:bubble3D val="0"/>
            <c:spPr>
              <a:solidFill>
                <a:schemeClr val="accent5">
                  <a:lumMod val="40000"/>
                  <a:lumOff val="60000"/>
                </a:schemeClr>
              </a:solidFill>
            </c:spPr>
          </c:dPt>
          <c:dPt>
            <c:idx val="2"/>
            <c:bubble3D val="0"/>
            <c:spPr>
              <a:solidFill>
                <a:schemeClr val="accent5">
                  <a:lumMod val="20000"/>
                  <a:lumOff val="80000"/>
                </a:schemeClr>
              </a:solidFill>
            </c:spPr>
          </c:dPt>
          <c:dLbls>
            <c:dLbl>
              <c:idx val="0"/>
              <c:layout>
                <c:manualLayout>
                  <c:x val="-0.1311196191460037"/>
                  <c:y val="-0.13994276255743091"/>
                </c:manualLayout>
              </c:layout>
              <c:tx>
                <c:rich>
                  <a:bodyPr/>
                  <a:lstStyle/>
                  <a:p>
                    <a:r>
                      <a:rPr lang="ru-RU" sz="1600" b="1"/>
                      <a:t>756 606,9</a:t>
                    </a:r>
                    <a:endParaRPr lang="ru-RU"/>
                  </a:p>
                </c:rich>
              </c:tx>
              <c:showLegendKey val="0"/>
              <c:showVal val="1"/>
              <c:showCatName val="0"/>
              <c:showSerName val="0"/>
              <c:showPercent val="0"/>
              <c:showBubbleSize val="0"/>
            </c:dLbl>
            <c:dLbl>
              <c:idx val="1"/>
              <c:layout/>
              <c:tx>
                <c:rich>
                  <a:bodyPr/>
                  <a:lstStyle/>
                  <a:p>
                    <a:r>
                      <a:rPr lang="ru-RU" sz="1600" b="1"/>
                      <a:t>267 510,4</a:t>
                    </a:r>
                    <a:endParaRPr lang="ru-RU"/>
                  </a:p>
                </c:rich>
              </c:tx>
              <c:showLegendKey val="0"/>
              <c:showVal val="1"/>
              <c:showCatName val="0"/>
              <c:showSerName val="0"/>
              <c:showPercent val="0"/>
              <c:showBubbleSize val="0"/>
            </c:dLbl>
            <c:dLbl>
              <c:idx val="2"/>
              <c:layout>
                <c:manualLayout>
                  <c:x val="8.8111456013996226E-2"/>
                  <c:y val="2.0811740379211019E-3"/>
                </c:manualLayout>
              </c:layout>
              <c:tx>
                <c:rich>
                  <a:bodyPr/>
                  <a:lstStyle/>
                  <a:p>
                    <a:r>
                      <a:rPr lang="ru-RU" sz="1600" b="1"/>
                      <a:t>51 281,0</a:t>
                    </a:r>
                    <a:endParaRPr lang="ru-RU"/>
                  </a:p>
                </c:rich>
              </c:tx>
              <c:showLegendKey val="0"/>
              <c:showVal val="1"/>
              <c:showCatName val="0"/>
              <c:showSerName val="0"/>
              <c:showPercent val="0"/>
              <c:showBubbleSize val="0"/>
            </c:dLbl>
            <c:txPr>
              <a:bodyPr/>
              <a:lstStyle/>
              <a:p>
                <a:pPr>
                  <a:defRPr sz="1600" b="1"/>
                </a:pPr>
                <a:endParaRPr lang="ru-RU"/>
              </a:p>
            </c:txPr>
            <c:showLegendKey val="0"/>
            <c:showVal val="1"/>
            <c:showCatName val="0"/>
            <c:showSerName val="0"/>
            <c:showPercent val="0"/>
            <c:showBubbleSize val="0"/>
            <c:showLeaderLines val="1"/>
          </c:dLbls>
          <c:cat>
            <c:strRef>
              <c:f>Лист1!$A$2:$A$4</c:f>
              <c:strCache>
                <c:ptCount val="3"/>
                <c:pt idx="0">
                  <c:v>Федеральный бюджет</c:v>
                </c:pt>
                <c:pt idx="1">
                  <c:v>Бюджет Московской области</c:v>
                </c:pt>
                <c:pt idx="2">
                  <c:v>Муниципальный бюджет</c:v>
                </c:pt>
              </c:strCache>
            </c:strRef>
          </c:cat>
          <c:val>
            <c:numRef>
              <c:f>Лист1!$B$2:$B$4</c:f>
              <c:numCache>
                <c:formatCode>General</c:formatCode>
                <c:ptCount val="3"/>
                <c:pt idx="0">
                  <c:v>756606.9</c:v>
                </c:pt>
                <c:pt idx="1">
                  <c:v>267510.40000000002</c:v>
                </c:pt>
                <c:pt idx="2">
                  <c:v>51281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29381044134768708"/>
          <c:y val="0.69178596290394934"/>
          <c:w val="0.68332705883012934"/>
          <c:h val="0.195386146476287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5619545751726882E-3"/>
          <c:y val="0"/>
          <c:w val="0.84059043148179102"/>
          <c:h val="0.9378399378399378"/>
        </c:manualLayout>
      </c:layout>
      <c:pie3DChart>
        <c:varyColors val="1"/>
        <c:ser>
          <c:idx val="0"/>
          <c:order val="0"/>
          <c:explosion val="25"/>
          <c:dPt>
            <c:idx val="0"/>
            <c:bubble3D val="0"/>
            <c:explosion val="1"/>
            <c:spPr>
              <a:solidFill>
                <a:schemeClr val="accent5">
                  <a:lumMod val="60000"/>
                  <a:lumOff val="40000"/>
                </a:schemeClr>
              </a:solidFill>
            </c:spPr>
          </c:dPt>
          <c:dPt>
            <c:idx val="1"/>
            <c:bubble3D val="0"/>
            <c:spPr>
              <a:solidFill>
                <a:schemeClr val="accent5">
                  <a:lumMod val="40000"/>
                  <a:lumOff val="60000"/>
                </a:schemeClr>
              </a:solidFill>
            </c:spPr>
          </c:dPt>
          <c:dPt>
            <c:idx val="2"/>
            <c:bubble3D val="0"/>
            <c:spPr>
              <a:solidFill>
                <a:schemeClr val="accent5">
                  <a:lumMod val="20000"/>
                  <a:lumOff val="80000"/>
                </a:schemeClr>
              </a:solidFill>
            </c:spPr>
          </c:dPt>
          <c:dLbls>
            <c:dLbl>
              <c:idx val="0"/>
              <c:layout>
                <c:manualLayout>
                  <c:x val="-0.29830163828799405"/>
                  <c:y val="-0.12413872938371803"/>
                </c:manualLayout>
              </c:layout>
              <c:tx>
                <c:rich>
                  <a:bodyPr/>
                  <a:lstStyle/>
                  <a:p>
                    <a:r>
                      <a:rPr lang="en-US" sz="1600" b="1" dirty="0" smtClean="0"/>
                      <a:t>636 366,9</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z="1600" b="1" dirty="0" smtClean="0"/>
                      <a:t>318</a:t>
                    </a:r>
                    <a:r>
                      <a:rPr lang="ru-RU" sz="1600" b="1" dirty="0" smtClean="0"/>
                      <a:t> </a:t>
                    </a:r>
                    <a:r>
                      <a:rPr lang="en-US" sz="1600" b="1" dirty="0" smtClean="0"/>
                      <a:t>427,5 </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z="1600" b="1" dirty="0" smtClean="0"/>
                      <a:t>34</a:t>
                    </a:r>
                    <a:r>
                      <a:rPr lang="en-US" sz="1600" b="1" baseline="0" dirty="0" smtClean="0"/>
                      <a:t> </a:t>
                    </a:r>
                    <a:r>
                      <a:rPr lang="en-US" sz="1600" b="1" dirty="0" smtClean="0"/>
                      <a:t>807,0</a:t>
                    </a:r>
                    <a:endParaRPr lang="en-US" b="1" dirty="0"/>
                  </a:p>
                </c:rich>
              </c:tx>
              <c:showLegendKey val="0"/>
              <c:showVal val="1"/>
              <c:showCatName val="0"/>
              <c:showSerName val="0"/>
              <c:showPercent val="0"/>
              <c:showBubbleSize val="0"/>
              <c:extLst>
                <c:ext xmlns:c15="http://schemas.microsoft.com/office/drawing/2012/chart" uri="{CE6537A1-D6FC-4f65-9D91-7224C49458BB}"/>
              </c:extLst>
            </c:dLbl>
            <c:txPr>
              <a:bodyPr/>
              <a:lstStyle/>
              <a:p>
                <a:pPr>
                  <a:defRPr sz="16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'[Диаграмма в Microsoft Office PowerPoint]Лист1'!$A$11:$A$13</c:f>
              <c:strCache>
                <c:ptCount val="3"/>
                <c:pt idx="0">
                  <c:v>Федеральный бюджет</c:v>
                </c:pt>
                <c:pt idx="1">
                  <c:v>Бюджет Московской области</c:v>
                </c:pt>
                <c:pt idx="2">
                  <c:v>Муниципальный бюджет</c:v>
                </c:pt>
              </c:strCache>
            </c:strRef>
          </c:cat>
          <c:val>
            <c:numRef>
              <c:f>'[Диаграмма в Microsoft Office PowerPoint]Лист1'!$B$11:$B$13</c:f>
              <c:numCache>
                <c:formatCode>General</c:formatCode>
                <c:ptCount val="3"/>
                <c:pt idx="0">
                  <c:v>636366.9</c:v>
                </c:pt>
                <c:pt idx="1">
                  <c:v>318427.5</c:v>
                </c:pt>
                <c:pt idx="2">
                  <c:v>34807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6.8095549428162667E-3"/>
          <c:y val="0.69566963518206515"/>
          <c:w val="0.66678093938618799"/>
          <c:h val="0.2053492876709190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1"/>
                </a:solidFill>
              </a:defRPr>
            </a:pPr>
            <a:r>
              <a:rPr lang="ru-RU" dirty="0" smtClean="0">
                <a:solidFill>
                  <a:schemeClr val="accent1"/>
                </a:solidFill>
              </a:rPr>
              <a:t>Количество заявителей</a:t>
            </a:r>
            <a:endParaRPr lang="ru-RU" dirty="0">
              <a:solidFill>
                <a:schemeClr val="accent1"/>
              </a:solidFill>
            </a:endParaRPr>
          </a:p>
        </c:rich>
      </c:tx>
      <c:layout>
        <c:manualLayout>
          <c:xMode val="edge"/>
          <c:yMode val="edge"/>
          <c:x val="3.0000077037995742E-2"/>
          <c:y val="1.1417695720207118E-2"/>
        </c:manualLayout>
      </c:layout>
      <c:overlay val="0"/>
    </c:title>
    <c:autoTitleDeleted val="0"/>
    <c:plotArea>
      <c:layout/>
      <c:pieChart>
        <c:varyColors val="1"/>
        <c:ser>
          <c:idx val="0"/>
          <c:order val="0"/>
          <c:tx>
            <c:strRef>
              <c:f>Лист1!$B$1</c:f>
              <c:strCache>
                <c:ptCount val="1"/>
                <c:pt idx="0">
                  <c:v>Заявители</c:v>
                </c:pt>
              </c:strCache>
            </c:strRef>
          </c:tx>
          <c:explosion val="25"/>
          <c:dLbls>
            <c:txPr>
              <a:bodyPr/>
              <a:lstStyle/>
              <a:p>
                <a:pPr>
                  <a:defRPr b="1" i="0">
                    <a:solidFill>
                      <a:schemeClr val="bg1"/>
                    </a:solidFill>
                  </a:defRPr>
                </a:pPr>
                <a:endParaRPr lang="ru-RU"/>
              </a:p>
            </c:txPr>
            <c:showLegendKey val="0"/>
            <c:showVal val="1"/>
            <c:showCatName val="0"/>
            <c:showSerName val="0"/>
            <c:showPercent val="0"/>
            <c:showBubbleSize val="0"/>
            <c:showLeaderLines val="1"/>
          </c:dLbls>
          <c:cat>
            <c:strRef>
              <c:f>Лист1!$A$2:$A$3</c:f>
              <c:strCache>
                <c:ptCount val="2"/>
                <c:pt idx="0">
                  <c:v>Участники не прошедшие конкурсный отбор</c:v>
                </c:pt>
                <c:pt idx="1">
                  <c:v>Получатели поддержки </c:v>
                </c:pt>
              </c:strCache>
            </c:strRef>
          </c:cat>
          <c:val>
            <c:numRef>
              <c:f>Лист1!$B$2:$B$3</c:f>
              <c:numCache>
                <c:formatCode>General</c:formatCode>
                <c:ptCount val="2"/>
                <c:pt idx="0">
                  <c:v>13</c:v>
                </c:pt>
                <c:pt idx="1">
                  <c:v>83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877759663972116"/>
          <c:y val="0.39147596445328586"/>
          <c:w val="0.4187610631006371"/>
          <c:h val="0.39200804746199225"/>
        </c:manualLayout>
      </c:layou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1"/>
                </a:solidFill>
              </a:defRPr>
            </a:pPr>
            <a:r>
              <a:rPr lang="ru-RU" dirty="0" smtClean="0">
                <a:solidFill>
                  <a:schemeClr val="accent1"/>
                </a:solidFill>
              </a:rPr>
              <a:t>Финансирование</a:t>
            </a:r>
            <a:endParaRPr lang="ru-RU" dirty="0">
              <a:solidFill>
                <a:schemeClr val="accent1"/>
              </a:solidFill>
            </a:endParaRPr>
          </a:p>
        </c:rich>
      </c:tx>
      <c:layout>
        <c:manualLayout>
          <c:xMode val="edge"/>
          <c:yMode val="edge"/>
          <c:x val="0.30703237843681086"/>
          <c:y val="0"/>
        </c:manualLayout>
      </c:layout>
      <c:overlay val="0"/>
    </c:title>
    <c:autoTitleDeleted val="0"/>
    <c:plotArea>
      <c:layout/>
      <c:pieChart>
        <c:varyColors val="1"/>
        <c:ser>
          <c:idx val="0"/>
          <c:order val="0"/>
          <c:tx>
            <c:strRef>
              <c:f>Лист1!$B$1</c:f>
              <c:strCache>
                <c:ptCount val="1"/>
                <c:pt idx="0">
                  <c:v>Заявители</c:v>
                </c:pt>
              </c:strCache>
            </c:strRef>
          </c:tx>
          <c:dLbls>
            <c:txPr>
              <a:bodyPr/>
              <a:lstStyle/>
              <a:p>
                <a:pPr>
                  <a:defRPr b="1" i="0">
                    <a:solidFill>
                      <a:schemeClr val="bg1"/>
                    </a:solidFill>
                  </a:defRPr>
                </a:pPr>
                <a:endParaRPr lang="ru-RU"/>
              </a:p>
            </c:txPr>
            <c:showLegendKey val="0"/>
            <c:showVal val="0"/>
            <c:showCatName val="0"/>
            <c:showSerName val="0"/>
            <c:showPercent val="1"/>
            <c:showBubbleSize val="0"/>
            <c:showLeaderLines val="1"/>
          </c:dLbls>
          <c:cat>
            <c:strRef>
              <c:f>Лист1!$A$2:$A$3</c:f>
              <c:strCache>
                <c:ptCount val="2"/>
                <c:pt idx="0">
                  <c:v>Средства направленные на субсидии</c:v>
                </c:pt>
                <c:pt idx="1">
                  <c:v>Неосвоенные бюджетные средства</c:v>
                </c:pt>
              </c:strCache>
            </c:strRef>
          </c:cat>
          <c:val>
            <c:numRef>
              <c:f>Лист1!$B$2:$B$3</c:f>
              <c:numCache>
                <c:formatCode>General</c:formatCode>
                <c:ptCount val="2"/>
                <c:pt idx="0">
                  <c:v>101663.15399999999</c:v>
                </c:pt>
                <c:pt idx="1">
                  <c:v>40917.245999999999</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cat>
            <c:numRef>
              <c:f>Лист1!$A$2:$A$4</c:f>
              <c:numCache>
                <c:formatCode>General</c:formatCode>
                <c:ptCount val="3"/>
                <c:pt idx="0">
                  <c:v>2014</c:v>
                </c:pt>
                <c:pt idx="1">
                  <c:v>2015</c:v>
                </c:pt>
                <c:pt idx="2">
                  <c:v>2016</c:v>
                </c:pt>
              </c:numCache>
            </c:numRef>
          </c:cat>
          <c:val>
            <c:numRef>
              <c:f>Лист1!$B$2:$B$4</c:f>
              <c:numCache>
                <c:formatCode>General</c:formatCode>
                <c:ptCount val="3"/>
                <c:pt idx="0">
                  <c:v>67</c:v>
                </c:pt>
                <c:pt idx="1">
                  <c:v>113</c:v>
                </c:pt>
                <c:pt idx="2">
                  <c:v>170</c:v>
                </c:pt>
              </c:numCache>
            </c:numRef>
          </c:val>
        </c:ser>
        <c:dLbls>
          <c:showLegendKey val="0"/>
          <c:showVal val="1"/>
          <c:showCatName val="0"/>
          <c:showSerName val="0"/>
          <c:showPercent val="0"/>
          <c:showBubbleSize val="0"/>
        </c:dLbls>
        <c:gapWidth val="150"/>
        <c:shape val="cylinder"/>
        <c:axId val="95761920"/>
        <c:axId val="95763456"/>
        <c:axId val="0"/>
      </c:bar3DChart>
      <c:catAx>
        <c:axId val="95761920"/>
        <c:scaling>
          <c:orientation val="minMax"/>
        </c:scaling>
        <c:delete val="0"/>
        <c:axPos val="b"/>
        <c:numFmt formatCode="General" sourceLinked="1"/>
        <c:majorTickMark val="none"/>
        <c:minorTickMark val="none"/>
        <c:tickLblPos val="none"/>
        <c:crossAx val="95763456"/>
        <c:crosses val="autoZero"/>
        <c:auto val="1"/>
        <c:lblAlgn val="ctr"/>
        <c:lblOffset val="100"/>
        <c:noMultiLvlLbl val="0"/>
      </c:catAx>
      <c:valAx>
        <c:axId val="95763456"/>
        <c:scaling>
          <c:orientation val="minMax"/>
        </c:scaling>
        <c:delete val="1"/>
        <c:axPos val="l"/>
        <c:numFmt formatCode="General" sourceLinked="1"/>
        <c:majorTickMark val="out"/>
        <c:minorTickMark val="none"/>
        <c:tickLblPos val="none"/>
        <c:crossAx val="9576192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sz="1600" dirty="0" smtClean="0"/>
              <a:t>Виды деятельности </a:t>
            </a:r>
          </a:p>
          <a:p>
            <a:pPr>
              <a:defRPr sz="1600"/>
            </a:pPr>
            <a:r>
              <a:rPr lang="ru-RU" sz="1600" dirty="0" smtClean="0"/>
              <a:t>заемщиков</a:t>
            </a:r>
            <a:r>
              <a:rPr lang="ru-RU" sz="1600" baseline="0" dirty="0" smtClean="0"/>
              <a:t> в 2015 году</a:t>
            </a:r>
            <a:endParaRPr lang="ru-RU" sz="1600" dirty="0"/>
          </a:p>
        </c:rich>
      </c:tx>
      <c:layout>
        <c:manualLayout>
          <c:xMode val="edge"/>
          <c:yMode val="edge"/>
          <c:x val="0.52021153846153845"/>
          <c:y val="7.5156403942760741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45192307692307693"/>
          <c:y val="0"/>
          <c:w val="0.5198767413688673"/>
          <c:h val="0.71581161222630174"/>
        </c:manualLayout>
      </c:layout>
      <c:pie3DChart>
        <c:varyColors val="1"/>
        <c:ser>
          <c:idx val="0"/>
          <c:order val="0"/>
          <c:tx>
            <c:strRef>
              <c:f>Лист1!$B$1</c:f>
              <c:strCache>
                <c:ptCount val="1"/>
                <c:pt idx="0">
                  <c:v>Продажи</c:v>
                </c:pt>
              </c:strCache>
            </c:strRef>
          </c:tx>
          <c:explosion val="25"/>
          <c:dLbls>
            <c:dLbl>
              <c:idx val="6"/>
              <c:layout>
                <c:manualLayout>
                  <c:x val="2.8630905511810953E-2"/>
                  <c:y val="2.0610270000015217E-2"/>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Лист1!$A$2:$A$9</c:f>
              <c:strCache>
                <c:ptCount val="8"/>
                <c:pt idx="0">
                  <c:v>Розничная торговля</c:v>
                </c:pt>
                <c:pt idx="1">
                  <c:v>Производство </c:v>
                </c:pt>
                <c:pt idx="2">
                  <c:v>Бытовые услуги </c:v>
                </c:pt>
                <c:pt idx="3">
                  <c:v>Сельское хозяйство</c:v>
                </c:pt>
                <c:pt idx="4">
                  <c:v>Оптовая торговля</c:v>
                </c:pt>
                <c:pt idx="5">
                  <c:v>Транспортные услуги</c:v>
                </c:pt>
                <c:pt idx="6">
                  <c:v>Строительство</c:v>
                </c:pt>
                <c:pt idx="7">
                  <c:v>Прочие</c:v>
                </c:pt>
              </c:strCache>
            </c:strRef>
          </c:cat>
          <c:val>
            <c:numRef>
              <c:f>Лист1!$B$2:$B$9</c:f>
              <c:numCache>
                <c:formatCode>General</c:formatCode>
                <c:ptCount val="8"/>
                <c:pt idx="0">
                  <c:v>22</c:v>
                </c:pt>
                <c:pt idx="1">
                  <c:v>20</c:v>
                </c:pt>
                <c:pt idx="2">
                  <c:v>17</c:v>
                </c:pt>
                <c:pt idx="3">
                  <c:v>13</c:v>
                </c:pt>
                <c:pt idx="4">
                  <c:v>8</c:v>
                </c:pt>
                <c:pt idx="5">
                  <c:v>7</c:v>
                </c:pt>
                <c:pt idx="6">
                  <c:v>4</c:v>
                </c:pt>
                <c:pt idx="7">
                  <c:v>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41603058752271349"/>
          <c:y val="0.60364034287551949"/>
          <c:w val="0.55127710478497882"/>
          <c:h val="0.3912994077269575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t>Структура поручительств </a:t>
            </a:r>
            <a:endParaRPr lang="ru-RU" sz="1600" dirty="0" smtClean="0"/>
          </a:p>
          <a:p>
            <a:pPr>
              <a:defRPr/>
            </a:pPr>
            <a:r>
              <a:rPr lang="ru-RU" sz="1600" dirty="0" smtClean="0"/>
              <a:t>по </a:t>
            </a:r>
            <a:r>
              <a:rPr lang="ru-RU" sz="1600" dirty="0"/>
              <a:t>видам деятельности в 2015 г.</a:t>
            </a:r>
          </a:p>
        </c:rich>
      </c:tx>
      <c:layout>
        <c:manualLayout>
          <c:xMode val="edge"/>
          <c:yMode val="edge"/>
          <c:x val="0.33220669291338584"/>
          <c:y val="0.152956283144171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4038470715636066"/>
          <c:y val="0.10836286951992581"/>
          <c:w val="0.57042489400363428"/>
          <c:h val="0.70910391317396315"/>
        </c:manualLayout>
      </c:layout>
      <c:pie3DChart>
        <c:varyColors val="1"/>
        <c:ser>
          <c:idx val="0"/>
          <c:order val="0"/>
          <c:tx>
            <c:strRef>
              <c:f>Лист1!$B$1</c:f>
              <c:strCache>
                <c:ptCount val="1"/>
                <c:pt idx="0">
                  <c:v>Структура поручительств по видам деятельности в 2015 г.</c:v>
                </c:pt>
              </c:strCache>
            </c:strRef>
          </c:tx>
          <c:explosion val="25"/>
          <c:dLbls>
            <c:dLbl>
              <c:idx val="2"/>
              <c:layout>
                <c:manualLayout>
                  <c:x val="1.9680648092065416E-2"/>
                  <c:y val="-2.0947636024430109E-2"/>
                </c:manualLayout>
              </c:layout>
              <c:showLegendKey val="0"/>
              <c:showVal val="1"/>
              <c:showCatName val="0"/>
              <c:showSerName val="0"/>
              <c:showPercent val="0"/>
              <c:showBubbleSize val="0"/>
            </c:dLbl>
            <c:dLbl>
              <c:idx val="3"/>
              <c:layout>
                <c:manualLayout>
                  <c:x val="1.2226832222895214E-2"/>
                  <c:y val="-2.7501114051668571E-3"/>
                </c:manualLayout>
              </c:layout>
              <c:showLegendKey val="0"/>
              <c:showVal val="1"/>
              <c:showCatName val="0"/>
              <c:showSerName val="0"/>
              <c:showPercent val="0"/>
              <c:showBubbleSize val="0"/>
            </c:dLbl>
            <c:dLbl>
              <c:idx val="4"/>
              <c:layout>
                <c:manualLayout>
                  <c:x val="1.3169594185342217E-2"/>
                  <c:y val="3.86919507312815E-3"/>
                </c:manualLayout>
              </c:layout>
              <c:showLegendKey val="0"/>
              <c:showVal val="1"/>
              <c:showCatName val="0"/>
              <c:showSerName val="0"/>
              <c:showPercent val="0"/>
              <c:showBubbleSize val="0"/>
            </c:dLbl>
            <c:dLbl>
              <c:idx val="5"/>
              <c:layout>
                <c:manualLayout>
                  <c:x val="2.1533010296789824E-2"/>
                  <c:y val="-2.0952915499201563E-3"/>
                </c:manualLayout>
              </c:layout>
              <c:showLegendKey val="0"/>
              <c:showVal val="1"/>
              <c:showCatName val="0"/>
              <c:showSerName val="0"/>
              <c:showPercent val="0"/>
              <c:showBubbleSize val="0"/>
            </c:dLbl>
            <c:dLbl>
              <c:idx val="6"/>
              <c:layout>
                <c:manualLayout>
                  <c:x val="2.3612734706238644E-2"/>
                  <c:y val="2.8923272568228552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Лист1!$A$2:$A$8</c:f>
              <c:strCache>
                <c:ptCount val="7"/>
                <c:pt idx="0">
                  <c:v>Производство</c:v>
                </c:pt>
                <c:pt idx="1">
                  <c:v>Торговля</c:v>
                </c:pt>
                <c:pt idx="2">
                  <c:v>Строительство</c:v>
                </c:pt>
                <c:pt idx="3">
                  <c:v>С/хозяйство</c:v>
                </c:pt>
                <c:pt idx="4">
                  <c:v>Услуги</c:v>
                </c:pt>
                <c:pt idx="5">
                  <c:v>Недвижимость</c:v>
                </c:pt>
                <c:pt idx="6">
                  <c:v>Прочие</c:v>
                </c:pt>
              </c:strCache>
            </c:strRef>
          </c:cat>
          <c:val>
            <c:numRef>
              <c:f>Лист1!$B$2:$B$8</c:f>
              <c:numCache>
                <c:formatCode>General</c:formatCode>
                <c:ptCount val="7"/>
                <c:pt idx="0">
                  <c:v>40</c:v>
                </c:pt>
                <c:pt idx="1">
                  <c:v>33</c:v>
                </c:pt>
                <c:pt idx="2">
                  <c:v>14</c:v>
                </c:pt>
                <c:pt idx="3">
                  <c:v>5</c:v>
                </c:pt>
                <c:pt idx="4">
                  <c:v>2</c:v>
                </c:pt>
                <c:pt idx="5">
                  <c:v>2</c:v>
                </c:pt>
                <c:pt idx="6">
                  <c:v>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37333865609456163"/>
          <c:y val="0.65196448431327814"/>
          <c:w val="0.39449351173760622"/>
          <c:h val="0.3460967935604926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hyperlink" Target="http://fpmo.r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fpmo.r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C1B41-261A-42A8-AEEC-A811FAA7396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872413B6-0A3E-4434-89A8-DB726AD01AAE}">
      <dgm:prSet phldrT="[Текст]" custT="1"/>
      <dgm:spPr/>
      <dgm:t>
        <a:bodyPr/>
        <a:lstStyle/>
        <a:p>
          <a:r>
            <a:rPr lang="ru-RU" sz="2800" dirty="0" smtClean="0">
              <a:latin typeface="Times New Roman" panose="02020603050405020304" pitchFamily="18" charset="0"/>
              <a:cs typeface="Times New Roman" panose="02020603050405020304" pitchFamily="18" charset="0"/>
            </a:rPr>
            <a:t>Личный кабинет. </a:t>
          </a:r>
          <a:endParaRPr lang="ru-RU" sz="2800" dirty="0"/>
        </a:p>
      </dgm:t>
    </dgm:pt>
    <dgm:pt modelId="{BC10E248-F51C-48DB-B3E5-C9192F62A230}" type="parTrans" cxnId="{9569B1C7-55FA-4F1C-9678-D530133F80D0}">
      <dgm:prSet/>
      <dgm:spPr/>
      <dgm:t>
        <a:bodyPr/>
        <a:lstStyle/>
        <a:p>
          <a:endParaRPr lang="ru-RU"/>
        </a:p>
      </dgm:t>
    </dgm:pt>
    <dgm:pt modelId="{029E82AD-FE43-4AD7-BC4A-A0FA21DDCA35}" type="sibTrans" cxnId="{9569B1C7-55FA-4F1C-9678-D530133F80D0}">
      <dgm:prSet/>
      <dgm:spPr/>
      <dgm:t>
        <a:bodyPr/>
        <a:lstStyle/>
        <a:p>
          <a:endParaRPr lang="ru-RU"/>
        </a:p>
      </dgm:t>
    </dgm:pt>
    <dgm:pt modelId="{8A48E347-F6A7-41B2-80EA-165270544E2B}">
      <dgm:prSet phldrT="[Текст]"/>
      <dgm:spPr/>
      <dgm:t>
        <a:bodyPr/>
        <a:lstStyle/>
        <a:p>
          <a:r>
            <a:rPr lang="ru-RU" dirty="0" smtClean="0">
              <a:latin typeface="Times New Roman" panose="02020603050405020304" pitchFamily="18" charset="0"/>
              <a:cs typeface="Times New Roman" panose="02020603050405020304" pitchFamily="18" charset="0"/>
            </a:rPr>
            <a:t>Для подготовки Заявки субъект МСП:</a:t>
          </a:r>
          <a:endParaRPr lang="ru-RU" dirty="0"/>
        </a:p>
      </dgm:t>
    </dgm:pt>
    <dgm:pt modelId="{9A44B759-0772-41E8-9BCB-8469B89F884A}" type="parTrans" cxnId="{AE5A27CF-9A39-4D19-9C88-341C305983F1}">
      <dgm:prSet/>
      <dgm:spPr/>
      <dgm:t>
        <a:bodyPr/>
        <a:lstStyle/>
        <a:p>
          <a:endParaRPr lang="ru-RU"/>
        </a:p>
      </dgm:t>
    </dgm:pt>
    <dgm:pt modelId="{5227C1DA-47F0-4C80-9D70-28F9C2B9BC7C}" type="sibTrans" cxnId="{AE5A27CF-9A39-4D19-9C88-341C305983F1}">
      <dgm:prSet/>
      <dgm:spPr/>
      <dgm:t>
        <a:bodyPr/>
        <a:lstStyle/>
        <a:p>
          <a:endParaRPr lang="ru-RU"/>
        </a:p>
      </dgm:t>
    </dgm:pt>
    <dgm:pt modelId="{A46C90D6-410A-41E6-BDE6-CC8F8311E0C0}">
      <dgm:prSet phldrT="[Текст]"/>
      <dgm:spPr/>
      <dgm:t>
        <a:bodyPr/>
        <a:lstStyle/>
        <a:p>
          <a:r>
            <a:rPr lang="ru-RU" dirty="0" smtClean="0">
              <a:latin typeface="Times New Roman" panose="02020603050405020304" pitchFamily="18" charset="0"/>
              <a:cs typeface="Times New Roman" panose="02020603050405020304" pitchFamily="18" charset="0"/>
            </a:rPr>
            <a:t>Отзыв Заявки Заявителем </a:t>
          </a:r>
          <a:endParaRPr lang="ru-RU" dirty="0">
            <a:latin typeface="Times New Roman" panose="02020603050405020304" pitchFamily="18" charset="0"/>
            <a:cs typeface="Times New Roman" panose="02020603050405020304" pitchFamily="18" charset="0"/>
          </a:endParaRPr>
        </a:p>
      </dgm:t>
    </dgm:pt>
    <dgm:pt modelId="{C2DA83FC-D305-461C-A0D8-4587644AAE4C}" type="parTrans" cxnId="{67E4A6F6-6AB6-4718-87A1-BCA359AC1FF0}">
      <dgm:prSet/>
      <dgm:spPr/>
      <dgm:t>
        <a:bodyPr/>
        <a:lstStyle/>
        <a:p>
          <a:endParaRPr lang="ru-RU"/>
        </a:p>
      </dgm:t>
    </dgm:pt>
    <dgm:pt modelId="{E6B2A9BD-0924-447A-865A-62310381A6F9}" type="sibTrans" cxnId="{67E4A6F6-6AB6-4718-87A1-BCA359AC1FF0}">
      <dgm:prSet/>
      <dgm:spPr/>
      <dgm:t>
        <a:bodyPr/>
        <a:lstStyle/>
        <a:p>
          <a:endParaRPr lang="ru-RU"/>
        </a:p>
      </dgm:t>
    </dgm:pt>
    <dgm:pt modelId="{D875CE81-D7C4-4365-ADAF-D3673DE73169}">
      <dgm:prSet phldrT="[Текст]"/>
      <dgm:spPr/>
      <dgm:t>
        <a:bodyPr/>
        <a:lstStyle/>
        <a:p>
          <a:r>
            <a:rPr lang="ru-RU" dirty="0" smtClean="0">
              <a:latin typeface="Times New Roman" panose="02020603050405020304" pitchFamily="18" charset="0"/>
              <a:cs typeface="Times New Roman" panose="02020603050405020304" pitchFamily="18" charset="0"/>
            </a:rPr>
            <a:t>- регистрируется на </a:t>
          </a:r>
          <a:r>
            <a:rPr lang="ru-RU" u="sng" dirty="0" smtClean="0">
              <a:latin typeface="Times New Roman" panose="02020603050405020304" pitchFamily="18" charset="0"/>
              <a:cs typeface="Times New Roman" panose="02020603050405020304" pitchFamily="18" charset="0"/>
              <a:hlinkClick xmlns:r="http://schemas.openxmlformats.org/officeDocument/2006/relationships" r:id="rId1"/>
            </a:rPr>
            <a:t>http://</a:t>
          </a:r>
          <a:r>
            <a:rPr lang="en-US" u="sng" dirty="0" err="1" smtClean="0">
              <a:latin typeface="Times New Roman" panose="02020603050405020304" pitchFamily="18" charset="0"/>
              <a:cs typeface="Times New Roman" panose="02020603050405020304" pitchFamily="18" charset="0"/>
              <a:hlinkClick xmlns:r="http://schemas.openxmlformats.org/officeDocument/2006/relationships" r:id="rId1"/>
            </a:rPr>
            <a:t>fpmo</a:t>
          </a:r>
          <a:r>
            <a:rPr lang="ru-RU" u="sng" dirty="0" smtClean="0">
              <a:latin typeface="Times New Roman" panose="02020603050405020304" pitchFamily="18" charset="0"/>
              <a:cs typeface="Times New Roman" panose="02020603050405020304" pitchFamily="18" charset="0"/>
              <a:hlinkClick xmlns:r="http://schemas.openxmlformats.org/officeDocument/2006/relationships" r:id="rId1"/>
            </a:rPr>
            <a:t>.</a:t>
          </a:r>
          <a:r>
            <a:rPr lang="ru-RU" u="sng" dirty="0" err="1" smtClean="0">
              <a:latin typeface="Times New Roman" panose="02020603050405020304" pitchFamily="18" charset="0"/>
              <a:cs typeface="Times New Roman" panose="02020603050405020304" pitchFamily="18" charset="0"/>
              <a:hlinkClick xmlns:r="http://schemas.openxmlformats.org/officeDocument/2006/relationships" r:id="rId1"/>
            </a:rPr>
            <a:t>ru</a:t>
          </a:r>
          <a:r>
            <a:rPr lang="ru-RU" dirty="0" smtClean="0">
              <a:latin typeface="Times New Roman" panose="02020603050405020304" pitchFamily="18" charset="0"/>
              <a:cs typeface="Times New Roman" panose="02020603050405020304" pitchFamily="18" charset="0"/>
            </a:rPr>
            <a:t>, </a:t>
          </a:r>
          <a:endParaRPr lang="ru-RU" dirty="0"/>
        </a:p>
      </dgm:t>
    </dgm:pt>
    <dgm:pt modelId="{E93E12F3-6C53-4E2C-A154-C3A55645671E}" type="parTrans" cxnId="{1E255154-3A29-45C3-8D49-DFFBCA2B0603}">
      <dgm:prSet/>
      <dgm:spPr/>
      <dgm:t>
        <a:bodyPr/>
        <a:lstStyle/>
        <a:p>
          <a:endParaRPr lang="ru-RU"/>
        </a:p>
      </dgm:t>
    </dgm:pt>
    <dgm:pt modelId="{05889B74-C25B-46F9-ACD6-228A5E041A8C}" type="sibTrans" cxnId="{1E255154-3A29-45C3-8D49-DFFBCA2B0603}">
      <dgm:prSet/>
      <dgm:spPr/>
      <dgm:t>
        <a:bodyPr/>
        <a:lstStyle/>
        <a:p>
          <a:endParaRPr lang="ru-RU"/>
        </a:p>
      </dgm:t>
    </dgm:pt>
    <dgm:pt modelId="{0F6E72D2-32F9-48DC-81E1-8784CC470A94}">
      <dgm:prSet phldrT="[Текст]"/>
      <dgm:spPr/>
      <dgm:t>
        <a:bodyPr/>
        <a:lstStyle/>
        <a:p>
          <a:r>
            <a:rPr lang="ru-RU" dirty="0" smtClean="0">
              <a:latin typeface="Times New Roman" panose="02020603050405020304" pitchFamily="18" charset="0"/>
              <a:cs typeface="Times New Roman" panose="02020603050405020304" pitchFamily="18" charset="0"/>
            </a:rPr>
            <a:t>- вносит в личном кабинете данные, </a:t>
          </a:r>
          <a:endParaRPr lang="ru-RU" dirty="0"/>
        </a:p>
      </dgm:t>
    </dgm:pt>
    <dgm:pt modelId="{4011FE55-FDC2-473A-B287-356521719BC7}" type="parTrans" cxnId="{AF03FB8C-77FE-4B90-95BB-AAA0EB22EE64}">
      <dgm:prSet/>
      <dgm:spPr/>
      <dgm:t>
        <a:bodyPr/>
        <a:lstStyle/>
        <a:p>
          <a:endParaRPr lang="ru-RU"/>
        </a:p>
      </dgm:t>
    </dgm:pt>
    <dgm:pt modelId="{6D61FED8-1DE2-4CDC-8076-77A99F2AA21D}" type="sibTrans" cxnId="{AF03FB8C-77FE-4B90-95BB-AAA0EB22EE64}">
      <dgm:prSet/>
      <dgm:spPr/>
      <dgm:t>
        <a:bodyPr/>
        <a:lstStyle/>
        <a:p>
          <a:endParaRPr lang="ru-RU"/>
        </a:p>
      </dgm:t>
    </dgm:pt>
    <dgm:pt modelId="{D25FAAF3-D9A1-42A8-9A2F-F4313698B239}">
      <dgm:prSet phldrT="[Текст]"/>
      <dgm:spPr/>
      <dgm:t>
        <a:bodyPr/>
        <a:lstStyle/>
        <a:p>
          <a:r>
            <a:rPr lang="ru-RU" dirty="0" smtClean="0">
              <a:latin typeface="Times New Roman" panose="02020603050405020304" pitchFamily="18" charset="0"/>
              <a:cs typeface="Times New Roman" panose="02020603050405020304" pitchFamily="18" charset="0"/>
            </a:rPr>
            <a:t>- распечатывает документы, подписывает их, заверяет печатью и оформляет в соответствии с требованиями настоящего Порядка. </a:t>
          </a:r>
          <a:endParaRPr lang="ru-RU" dirty="0"/>
        </a:p>
      </dgm:t>
    </dgm:pt>
    <dgm:pt modelId="{4A80F17F-A162-4AE4-A64C-EAD28BA9E2F8}" type="parTrans" cxnId="{AF901D84-98FF-4F4F-8504-6CC80B3B2FAB}">
      <dgm:prSet/>
      <dgm:spPr/>
      <dgm:t>
        <a:bodyPr/>
        <a:lstStyle/>
        <a:p>
          <a:endParaRPr lang="ru-RU"/>
        </a:p>
      </dgm:t>
    </dgm:pt>
    <dgm:pt modelId="{DE3FC2C9-9043-4941-9F28-51912ECAF591}" type="sibTrans" cxnId="{AF901D84-98FF-4F4F-8504-6CC80B3B2FAB}">
      <dgm:prSet/>
      <dgm:spPr/>
      <dgm:t>
        <a:bodyPr/>
        <a:lstStyle/>
        <a:p>
          <a:endParaRPr lang="ru-RU"/>
        </a:p>
      </dgm:t>
    </dgm:pt>
    <dgm:pt modelId="{FA70CAEC-E9F1-4AD1-B610-1D567D5107F8}">
      <dgm:prSet phldrT="[Текст]"/>
      <dgm:spPr/>
      <dgm:t>
        <a:bodyPr/>
        <a:lstStyle/>
        <a:p>
          <a:endParaRPr lang="ru-RU" dirty="0"/>
        </a:p>
      </dgm:t>
    </dgm:pt>
    <dgm:pt modelId="{5FC93A89-7AD5-4CAF-BE41-A3D2328016A4}" type="sibTrans" cxnId="{314F6C1F-D778-42CA-97CD-D501CD515FA2}">
      <dgm:prSet/>
      <dgm:spPr/>
      <dgm:t>
        <a:bodyPr/>
        <a:lstStyle/>
        <a:p>
          <a:endParaRPr lang="ru-RU"/>
        </a:p>
      </dgm:t>
    </dgm:pt>
    <dgm:pt modelId="{6B26CB71-1EC8-495F-9E2F-3F4B0DAFC496}" type="parTrans" cxnId="{314F6C1F-D778-42CA-97CD-D501CD515FA2}">
      <dgm:prSet/>
      <dgm:spPr/>
      <dgm:t>
        <a:bodyPr/>
        <a:lstStyle/>
        <a:p>
          <a:endParaRPr lang="ru-RU"/>
        </a:p>
      </dgm:t>
    </dgm:pt>
    <dgm:pt modelId="{FB38475C-9511-4F3C-9E1F-D63A0364EC2A}" type="pres">
      <dgm:prSet presAssocID="{3BEC1B41-261A-42A8-AEEC-A811FAA73966}" presName="linear" presStyleCnt="0">
        <dgm:presLayoutVars>
          <dgm:animLvl val="lvl"/>
          <dgm:resizeHandles val="exact"/>
        </dgm:presLayoutVars>
      </dgm:prSet>
      <dgm:spPr/>
      <dgm:t>
        <a:bodyPr/>
        <a:lstStyle/>
        <a:p>
          <a:endParaRPr lang="ru-RU"/>
        </a:p>
      </dgm:t>
    </dgm:pt>
    <dgm:pt modelId="{E5FEB888-C3DD-4299-86F1-8D262EFB06FC}" type="pres">
      <dgm:prSet presAssocID="{872413B6-0A3E-4434-89A8-DB726AD01AAE}" presName="parentText" presStyleLbl="node1" presStyleIdx="0" presStyleCnt="2" custScaleY="44187" custLinFactNeighborX="-548" custLinFactNeighborY="-2347">
        <dgm:presLayoutVars>
          <dgm:chMax val="0"/>
          <dgm:bulletEnabled val="1"/>
        </dgm:presLayoutVars>
      </dgm:prSet>
      <dgm:spPr/>
      <dgm:t>
        <a:bodyPr/>
        <a:lstStyle/>
        <a:p>
          <a:endParaRPr lang="ru-RU"/>
        </a:p>
      </dgm:t>
    </dgm:pt>
    <dgm:pt modelId="{46BA8E9B-0278-435A-838D-2F8158942C5D}" type="pres">
      <dgm:prSet presAssocID="{872413B6-0A3E-4434-89A8-DB726AD01AAE}" presName="childText" presStyleLbl="revTx" presStyleIdx="0" presStyleCnt="2" custScaleY="42795">
        <dgm:presLayoutVars>
          <dgm:bulletEnabled val="1"/>
        </dgm:presLayoutVars>
      </dgm:prSet>
      <dgm:spPr/>
      <dgm:t>
        <a:bodyPr/>
        <a:lstStyle/>
        <a:p>
          <a:endParaRPr lang="ru-RU"/>
        </a:p>
      </dgm:t>
    </dgm:pt>
    <dgm:pt modelId="{3EA81990-2F0C-4F6D-B8DB-7A6DBFBEEEFA}" type="pres">
      <dgm:prSet presAssocID="{A46C90D6-410A-41E6-BDE6-CC8F8311E0C0}" presName="parentText" presStyleLbl="node1" presStyleIdx="1" presStyleCnt="2" custScaleY="42190" custLinFactY="-27586" custLinFactNeighborY="-100000">
        <dgm:presLayoutVars>
          <dgm:chMax val="0"/>
          <dgm:bulletEnabled val="1"/>
        </dgm:presLayoutVars>
      </dgm:prSet>
      <dgm:spPr/>
      <dgm:t>
        <a:bodyPr/>
        <a:lstStyle/>
        <a:p>
          <a:endParaRPr lang="ru-RU"/>
        </a:p>
      </dgm:t>
    </dgm:pt>
    <dgm:pt modelId="{A29C6A48-01B7-47F1-AE07-53B1538273A4}" type="pres">
      <dgm:prSet presAssocID="{A46C90D6-410A-41E6-BDE6-CC8F8311E0C0}" presName="childText" presStyleLbl="revTx" presStyleIdx="1" presStyleCnt="2">
        <dgm:presLayoutVars>
          <dgm:bulletEnabled val="1"/>
        </dgm:presLayoutVars>
      </dgm:prSet>
      <dgm:spPr/>
      <dgm:t>
        <a:bodyPr/>
        <a:lstStyle/>
        <a:p>
          <a:endParaRPr lang="ru-RU"/>
        </a:p>
      </dgm:t>
    </dgm:pt>
  </dgm:ptLst>
  <dgm:cxnLst>
    <dgm:cxn modelId="{AE5A27CF-9A39-4D19-9C88-341C305983F1}" srcId="{872413B6-0A3E-4434-89A8-DB726AD01AAE}" destId="{8A48E347-F6A7-41B2-80EA-165270544E2B}" srcOrd="0" destOrd="0" parTransId="{9A44B759-0772-41E8-9BCB-8469B89F884A}" sibTransId="{5227C1DA-47F0-4C80-9D70-28F9C2B9BC7C}"/>
    <dgm:cxn modelId="{67E4A6F6-6AB6-4718-87A1-BCA359AC1FF0}" srcId="{3BEC1B41-261A-42A8-AEEC-A811FAA73966}" destId="{A46C90D6-410A-41E6-BDE6-CC8F8311E0C0}" srcOrd="1" destOrd="0" parTransId="{C2DA83FC-D305-461C-A0D8-4587644AAE4C}" sibTransId="{E6B2A9BD-0924-447A-865A-62310381A6F9}"/>
    <dgm:cxn modelId="{1E255154-3A29-45C3-8D49-DFFBCA2B0603}" srcId="{872413B6-0A3E-4434-89A8-DB726AD01AAE}" destId="{D875CE81-D7C4-4365-ADAF-D3673DE73169}" srcOrd="1" destOrd="0" parTransId="{E93E12F3-6C53-4E2C-A154-C3A55645671E}" sibTransId="{05889B74-C25B-46F9-ACD6-228A5E041A8C}"/>
    <dgm:cxn modelId="{091731D2-72EF-4450-9565-E0A824FBE90B}" type="presOf" srcId="{872413B6-0A3E-4434-89A8-DB726AD01AAE}" destId="{E5FEB888-C3DD-4299-86F1-8D262EFB06FC}" srcOrd="0" destOrd="0" presId="urn:microsoft.com/office/officeart/2005/8/layout/vList2"/>
    <dgm:cxn modelId="{6300FF97-338B-42EA-8F6B-BDCB29A23BE1}" type="presOf" srcId="{D875CE81-D7C4-4365-ADAF-D3673DE73169}" destId="{46BA8E9B-0278-435A-838D-2F8158942C5D}" srcOrd="0" destOrd="1" presId="urn:microsoft.com/office/officeart/2005/8/layout/vList2"/>
    <dgm:cxn modelId="{AF03FB8C-77FE-4B90-95BB-AAA0EB22EE64}" srcId="{872413B6-0A3E-4434-89A8-DB726AD01AAE}" destId="{0F6E72D2-32F9-48DC-81E1-8784CC470A94}" srcOrd="2" destOrd="0" parTransId="{4011FE55-FDC2-473A-B287-356521719BC7}" sibTransId="{6D61FED8-1DE2-4CDC-8076-77A99F2AA21D}"/>
    <dgm:cxn modelId="{50246E84-BC60-426C-9C5D-522201F91413}" type="presOf" srcId="{0F6E72D2-32F9-48DC-81E1-8784CC470A94}" destId="{46BA8E9B-0278-435A-838D-2F8158942C5D}" srcOrd="0" destOrd="2" presId="urn:microsoft.com/office/officeart/2005/8/layout/vList2"/>
    <dgm:cxn modelId="{9569B1C7-55FA-4F1C-9678-D530133F80D0}" srcId="{3BEC1B41-261A-42A8-AEEC-A811FAA73966}" destId="{872413B6-0A3E-4434-89A8-DB726AD01AAE}" srcOrd="0" destOrd="0" parTransId="{BC10E248-F51C-48DB-B3E5-C9192F62A230}" sibTransId="{029E82AD-FE43-4AD7-BC4A-A0FA21DDCA35}"/>
    <dgm:cxn modelId="{DBEAA0A9-B1E6-4C1F-BF4F-6AD5965E613F}" type="presOf" srcId="{A46C90D6-410A-41E6-BDE6-CC8F8311E0C0}" destId="{3EA81990-2F0C-4F6D-B8DB-7A6DBFBEEEFA}" srcOrd="0" destOrd="0" presId="urn:microsoft.com/office/officeart/2005/8/layout/vList2"/>
    <dgm:cxn modelId="{AF901D84-98FF-4F4F-8504-6CC80B3B2FAB}" srcId="{872413B6-0A3E-4434-89A8-DB726AD01AAE}" destId="{D25FAAF3-D9A1-42A8-9A2F-F4313698B239}" srcOrd="3" destOrd="0" parTransId="{4A80F17F-A162-4AE4-A64C-EAD28BA9E2F8}" sibTransId="{DE3FC2C9-9043-4941-9F28-51912ECAF591}"/>
    <dgm:cxn modelId="{58BC2B14-0936-4A72-B563-5617AA254398}" type="presOf" srcId="{D25FAAF3-D9A1-42A8-9A2F-F4313698B239}" destId="{46BA8E9B-0278-435A-838D-2F8158942C5D}" srcOrd="0" destOrd="3" presId="urn:microsoft.com/office/officeart/2005/8/layout/vList2"/>
    <dgm:cxn modelId="{9EF2B32B-6D46-43D8-ABC4-7550A4E7C801}" type="presOf" srcId="{3BEC1B41-261A-42A8-AEEC-A811FAA73966}" destId="{FB38475C-9511-4F3C-9E1F-D63A0364EC2A}" srcOrd="0" destOrd="0" presId="urn:microsoft.com/office/officeart/2005/8/layout/vList2"/>
    <dgm:cxn modelId="{61928DFB-4057-4C82-87DE-BFE14EB1801F}" type="presOf" srcId="{8A48E347-F6A7-41B2-80EA-165270544E2B}" destId="{46BA8E9B-0278-435A-838D-2F8158942C5D}" srcOrd="0" destOrd="0" presId="urn:microsoft.com/office/officeart/2005/8/layout/vList2"/>
    <dgm:cxn modelId="{B2498DF7-911E-4003-8682-D941F82679D9}" type="presOf" srcId="{FA70CAEC-E9F1-4AD1-B610-1D567D5107F8}" destId="{A29C6A48-01B7-47F1-AE07-53B1538273A4}" srcOrd="0" destOrd="0" presId="urn:microsoft.com/office/officeart/2005/8/layout/vList2"/>
    <dgm:cxn modelId="{314F6C1F-D778-42CA-97CD-D501CD515FA2}" srcId="{A46C90D6-410A-41E6-BDE6-CC8F8311E0C0}" destId="{FA70CAEC-E9F1-4AD1-B610-1D567D5107F8}" srcOrd="0" destOrd="0" parTransId="{6B26CB71-1EC8-495F-9E2F-3F4B0DAFC496}" sibTransId="{5FC93A89-7AD5-4CAF-BE41-A3D2328016A4}"/>
    <dgm:cxn modelId="{0705F077-4643-4CBA-8CD0-A277AA74BDF0}" type="presParOf" srcId="{FB38475C-9511-4F3C-9E1F-D63A0364EC2A}" destId="{E5FEB888-C3DD-4299-86F1-8D262EFB06FC}" srcOrd="0" destOrd="0" presId="urn:microsoft.com/office/officeart/2005/8/layout/vList2"/>
    <dgm:cxn modelId="{DB1F4961-6CF2-4FDD-ABB2-4F0C0660DA56}" type="presParOf" srcId="{FB38475C-9511-4F3C-9E1F-D63A0364EC2A}" destId="{46BA8E9B-0278-435A-838D-2F8158942C5D}" srcOrd="1" destOrd="0" presId="urn:microsoft.com/office/officeart/2005/8/layout/vList2"/>
    <dgm:cxn modelId="{C84F5DB7-56D6-48EA-BC2A-B621D4E4D702}" type="presParOf" srcId="{FB38475C-9511-4F3C-9E1F-D63A0364EC2A}" destId="{3EA81990-2F0C-4F6D-B8DB-7A6DBFBEEEFA}" srcOrd="2" destOrd="0" presId="urn:microsoft.com/office/officeart/2005/8/layout/vList2"/>
    <dgm:cxn modelId="{482D65D1-4C23-41C1-88BF-F0237B956482}" type="presParOf" srcId="{FB38475C-9511-4F3C-9E1F-D63A0364EC2A}" destId="{A29C6A48-01B7-47F1-AE07-53B1538273A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EB888-C3DD-4299-86F1-8D262EFB06FC}">
      <dsp:nvSpPr>
        <dsp:cNvPr id="0" name=""/>
        <dsp:cNvSpPr/>
      </dsp:nvSpPr>
      <dsp:spPr>
        <a:xfrm>
          <a:off x="0" y="0"/>
          <a:ext cx="9267825" cy="6307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Личный кабинет. </a:t>
          </a:r>
          <a:endParaRPr lang="ru-RU" sz="2800" kern="1200" dirty="0"/>
        </a:p>
      </dsp:txBody>
      <dsp:txXfrm>
        <a:off x="30789" y="30789"/>
        <a:ext cx="9206247" cy="569147"/>
      </dsp:txXfrm>
    </dsp:sp>
    <dsp:sp modelId="{46BA8E9B-0278-435A-838D-2F8158942C5D}">
      <dsp:nvSpPr>
        <dsp:cNvPr id="0" name=""/>
        <dsp:cNvSpPr/>
      </dsp:nvSpPr>
      <dsp:spPr>
        <a:xfrm>
          <a:off x="0" y="746084"/>
          <a:ext cx="9267825" cy="32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Для подготовки Заявки субъект МСП:</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регистрируется на </a:t>
          </a:r>
          <a:r>
            <a:rPr lang="ru-RU" sz="2000" u="sng" kern="1200" dirty="0" smtClean="0">
              <a:latin typeface="Times New Roman" panose="02020603050405020304" pitchFamily="18" charset="0"/>
              <a:cs typeface="Times New Roman" panose="02020603050405020304" pitchFamily="18" charset="0"/>
              <a:hlinkClick xmlns:r="http://schemas.openxmlformats.org/officeDocument/2006/relationships" r:id="rId1"/>
            </a:rPr>
            <a:t>http://</a:t>
          </a:r>
          <a:r>
            <a:rPr lang="en-US" sz="2000" u="sng"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fpmo</a:t>
          </a:r>
          <a:r>
            <a:rPr lang="ru-RU" sz="2000" u="sng" kern="1200" dirty="0" smtClean="0">
              <a:latin typeface="Times New Roman" panose="02020603050405020304" pitchFamily="18" charset="0"/>
              <a:cs typeface="Times New Roman" panose="02020603050405020304" pitchFamily="18" charset="0"/>
              <a:hlinkClick xmlns:r="http://schemas.openxmlformats.org/officeDocument/2006/relationships" r:id="rId1"/>
            </a:rPr>
            <a:t>.</a:t>
          </a:r>
          <a:r>
            <a:rPr lang="ru-RU" sz="2000" u="sng"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ru</a:t>
          </a:r>
          <a:r>
            <a:rPr lang="ru-RU" sz="2000" kern="1200" dirty="0" smtClean="0">
              <a:latin typeface="Times New Roman" panose="02020603050405020304" pitchFamily="18" charset="0"/>
              <a:cs typeface="Times New Roman" panose="02020603050405020304" pitchFamily="18" charset="0"/>
            </a:rPr>
            <a:t>, </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вносит в личном кабинете данные, </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распечатывает документы, подписывает их, заверяет печатью и оформляет в соответствии с требованиями настоящего Порядка. </a:t>
          </a:r>
          <a:endParaRPr lang="ru-RU" sz="2000" kern="1200" dirty="0"/>
        </a:p>
      </dsp:txBody>
      <dsp:txXfrm>
        <a:off x="0" y="746084"/>
        <a:ext cx="9267825" cy="3242234"/>
      </dsp:txXfrm>
    </dsp:sp>
    <dsp:sp modelId="{3EA81990-2F0C-4F6D-B8DB-7A6DBFBEEEFA}">
      <dsp:nvSpPr>
        <dsp:cNvPr id="0" name=""/>
        <dsp:cNvSpPr/>
      </dsp:nvSpPr>
      <dsp:spPr>
        <a:xfrm>
          <a:off x="0" y="2584396"/>
          <a:ext cx="9267825" cy="6022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dirty="0" smtClean="0">
              <a:latin typeface="Times New Roman" panose="02020603050405020304" pitchFamily="18" charset="0"/>
              <a:cs typeface="Times New Roman" panose="02020603050405020304" pitchFamily="18" charset="0"/>
            </a:rPr>
            <a:t>Отзыв Заявки Заявителем </a:t>
          </a:r>
          <a:endParaRPr lang="ru-RU" sz="2600" kern="1200" dirty="0">
            <a:latin typeface="Times New Roman" panose="02020603050405020304" pitchFamily="18" charset="0"/>
            <a:cs typeface="Times New Roman" panose="02020603050405020304" pitchFamily="18" charset="0"/>
          </a:endParaRPr>
        </a:p>
      </dsp:txBody>
      <dsp:txXfrm>
        <a:off x="29398" y="2613794"/>
        <a:ext cx="9209029" cy="543424"/>
      </dsp:txXfrm>
    </dsp:sp>
    <dsp:sp modelId="{A29C6A48-01B7-47F1-AE07-53B1538273A4}">
      <dsp:nvSpPr>
        <dsp:cNvPr id="0" name=""/>
        <dsp:cNvSpPr/>
      </dsp:nvSpPr>
      <dsp:spPr>
        <a:xfrm>
          <a:off x="0" y="4590539"/>
          <a:ext cx="9267825"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53"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ru-RU" sz="2000" kern="1200" dirty="0"/>
        </a:p>
      </dsp:txBody>
      <dsp:txXfrm>
        <a:off x="0" y="4590539"/>
        <a:ext cx="9267825"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0.18225</cdr:x>
      <cdr:y>0.88037</cdr:y>
    </cdr:from>
    <cdr:to>
      <cdr:x>0.80675</cdr:x>
      <cdr:y>1</cdr:y>
    </cdr:to>
    <cdr:sp macro="" textlink="">
      <cdr:nvSpPr>
        <cdr:cNvPr id="2" name="TextBox 1"/>
        <cdr:cNvSpPr txBox="1"/>
      </cdr:nvSpPr>
      <cdr:spPr>
        <a:xfrm xmlns:a="http://schemas.openxmlformats.org/drawingml/2006/main">
          <a:off x="1147753" y="2318829"/>
          <a:ext cx="3932956" cy="2814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t>2014                    2015	         2016</a:t>
          </a:r>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0.82068</cdr:x>
      <cdr:y>0.58828</cdr:y>
    </cdr:from>
    <cdr:to>
      <cdr:x>0.90302</cdr:x>
      <cdr:y>0.64921</cdr:y>
    </cdr:to>
    <cdr:sp macro="" textlink="">
      <cdr:nvSpPr>
        <cdr:cNvPr id="2" name="TextBox 34"/>
        <cdr:cNvSpPr txBox="1"/>
      </cdr:nvSpPr>
      <cdr:spPr>
        <a:xfrm xmlns:a="http://schemas.openxmlformats.org/drawingml/2006/main">
          <a:off x="4471316" y="3565659"/>
          <a:ext cx="44858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800" b="1" dirty="0" smtClean="0"/>
            <a:t>(%)</a:t>
          </a:r>
          <a:endParaRPr lang="ru-RU"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2"/>
            <a:ext cx="2945659" cy="496411"/>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dirty="0"/>
          </a:p>
        </p:txBody>
      </p:sp>
      <p:sp>
        <p:nvSpPr>
          <p:cNvPr id="26627" name="Rectangle 3"/>
          <p:cNvSpPr>
            <a:spLocks noGrp="1" noChangeArrowheads="1"/>
          </p:cNvSpPr>
          <p:nvPr>
            <p:ph type="dt" sz="quarter" idx="1"/>
          </p:nvPr>
        </p:nvSpPr>
        <p:spPr bwMode="auto">
          <a:xfrm>
            <a:off x="3850445" y="2"/>
            <a:ext cx="2945659" cy="496411"/>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02.08.2016</a:t>
            </a:fld>
            <a:endParaRPr lang="ru-RU" dirty="0"/>
          </a:p>
        </p:txBody>
      </p:sp>
      <p:sp>
        <p:nvSpPr>
          <p:cNvPr id="26628" name="Rectangle 4"/>
          <p:cNvSpPr>
            <a:spLocks noGrp="1" noChangeArrowheads="1"/>
          </p:cNvSpPr>
          <p:nvPr>
            <p:ph type="ftr" sz="quarter" idx="2"/>
          </p:nvPr>
        </p:nvSpPr>
        <p:spPr bwMode="auto">
          <a:xfrm>
            <a:off x="2" y="9430093"/>
            <a:ext cx="2945659" cy="496411"/>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dirty="0"/>
          </a:p>
        </p:txBody>
      </p:sp>
      <p:sp>
        <p:nvSpPr>
          <p:cNvPr id="26629" name="Rectangle 5"/>
          <p:cNvSpPr>
            <a:spLocks noGrp="1" noChangeArrowheads="1"/>
          </p:cNvSpPr>
          <p:nvPr>
            <p:ph type="sldNum" sz="quarter" idx="3"/>
          </p:nvPr>
        </p:nvSpPr>
        <p:spPr bwMode="auto">
          <a:xfrm>
            <a:off x="3850445" y="9430093"/>
            <a:ext cx="2945659" cy="496411"/>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dirty="0"/>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8135"/>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50445" y="2"/>
            <a:ext cx="2945659" cy="498135"/>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02.08.2016</a:t>
            </a:fld>
            <a:endParaRPr lang="ru-RU" dirty="0"/>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22" tIns="45710" rIns="91422" bIns="45710" rtlCol="0" anchor="ctr"/>
          <a:lstStyle/>
          <a:p>
            <a:pPr lvl="0"/>
            <a:endParaRPr lang="ru-RU" noProof="0" dirty="0"/>
          </a:p>
        </p:txBody>
      </p:sp>
      <p:sp>
        <p:nvSpPr>
          <p:cNvPr id="5" name="Заметки 4"/>
          <p:cNvSpPr>
            <a:spLocks noGrp="1"/>
          </p:cNvSpPr>
          <p:nvPr>
            <p:ph type="body" sz="quarter" idx="3"/>
          </p:nvPr>
        </p:nvSpPr>
        <p:spPr>
          <a:xfrm>
            <a:off x="679768" y="4777960"/>
            <a:ext cx="5438140" cy="3909239"/>
          </a:xfrm>
          <a:prstGeom prst="rect">
            <a:avLst/>
          </a:prstGeom>
        </p:spPr>
        <p:txBody>
          <a:bodyPr vert="horz" lIns="91422" tIns="45710" rIns="91422" bIns="4571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9430091"/>
            <a:ext cx="2945659" cy="49813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50445" y="9430091"/>
            <a:ext cx="2945659" cy="49813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dirty="0"/>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dirty="0" smtClean="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728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6072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54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433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767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303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68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965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937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351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72F46E-95C0-4628-BF1B-D2A92A1EA21D}" type="datetimeFigureOut">
              <a:rPr lang="ru-RU" smtClean="0">
                <a:solidFill>
                  <a:prstClr val="black">
                    <a:tint val="75000"/>
                  </a:prstClr>
                </a:solidFill>
              </a:rPr>
              <a:pPr/>
              <a:t>02.08.2016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871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6"/>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dirty="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dirty="0" smtClean="0">
                  <a:solidFill>
                    <a:srgbClr val="000000"/>
                  </a:solidFill>
                </a:rPr>
                <a:t>	*	Footnote</a:t>
              </a:r>
            </a:p>
            <a:p>
              <a:pPr>
                <a:spcBef>
                  <a:spcPct val="20000"/>
                </a:spcBef>
                <a:defRPr/>
              </a:pPr>
              <a:r>
                <a:rPr kumimoji="0" lang="en-US" sz="1200" dirty="0" smtClean="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Printed 5/18/2006 3:13:26 PM</a:t>
            </a:r>
          </a:p>
        </p:txBody>
      </p:sp>
      <p:sp>
        <p:nvSpPr>
          <p:cNvPr id="50183" name="Rectangle 1027"/>
          <p:cNvSpPr>
            <a:spLocks noChangeArrowheads="1"/>
          </p:cNvSpPr>
          <p:nvPr>
            <p:custDataLst>
              <p:tags r:id="rId7"/>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dirty="0"/>
          </a:p>
        </p:txBody>
      </p:sp>
      <p:pic>
        <p:nvPicPr>
          <p:cNvPr id="1034" name="Picture 11" descr="ЩИТ МО.png"/>
          <p:cNvPicPr>
            <a:picLocks noChangeAspect="1"/>
          </p:cNvPicPr>
          <p:nvPr/>
        </p:nvPicPr>
        <p:blipFill>
          <a:blip r:embed="rId8"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2672F46E-95C0-4628-BF1B-D2A92A1EA21D}" type="datetimeFigureOut">
              <a:rPr lang="ru-RU" smtClean="0">
                <a:solidFill>
                  <a:prstClr val="black">
                    <a:tint val="75000"/>
                  </a:prstClr>
                </a:solidFill>
                <a:latin typeface="Calibri"/>
                <a:cs typeface="+mn-cs"/>
              </a:rPr>
              <a:pPr defTabSz="914400" fontAlgn="auto">
                <a:spcBef>
                  <a:spcPts val="0"/>
                </a:spcBef>
                <a:spcAft>
                  <a:spcPts val="0"/>
                </a:spcAft>
              </a:pPr>
              <a:t>02.08.2016</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1063DA1-3582-4112-BE19-C32F2925E96A}" type="slidenum">
              <a:rPr lang="ru-RU" smtClean="0">
                <a:solidFill>
                  <a:prstClr val="black">
                    <a:tint val="75000"/>
                  </a:prstClr>
                </a:solidFill>
                <a:latin typeface="Calibri"/>
                <a:cs typeface="+mn-cs"/>
              </a:rPr>
              <a:pPr defTabSz="914400"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3193419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fpmo.r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24200" y="1628557"/>
            <a:ext cx="5786973" cy="1292662"/>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Меры поддержки субъектов </a:t>
            </a:r>
            <a:r>
              <a:rPr lang="ru-RU" dirty="0" smtClean="0">
                <a:solidFill>
                  <a:srgbClr val="002060"/>
                </a:solidFill>
                <a:latin typeface="Times New Roman" panose="02020603050405020304" pitchFamily="18" charset="0"/>
                <a:cs typeface="Times New Roman" panose="02020603050405020304" pitchFamily="18" charset="0"/>
              </a:rPr>
              <a:t>малого и среднего предпринимательства </a:t>
            </a:r>
            <a:br>
              <a:rPr lang="ru-RU" dirty="0" smtClean="0">
                <a:solidFill>
                  <a:srgbClr val="002060"/>
                </a:solidFill>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в Московской области</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16746" y="5995907"/>
            <a:ext cx="4346706" cy="307777"/>
          </a:xfrm>
        </p:spPr>
        <p:txBody>
          <a:bodyPr/>
          <a:lstStyle/>
          <a:p>
            <a:pPr marL="0" indent="0" algn="ctr">
              <a:buNone/>
            </a:pPr>
            <a:r>
              <a:rPr lang="ru-RU" sz="2000" b="1" dirty="0" smtClean="0">
                <a:solidFill>
                  <a:srgbClr val="002060"/>
                </a:solidFill>
                <a:latin typeface="+mj-lt"/>
              </a:rPr>
              <a:t>2016 год </a:t>
            </a:r>
            <a:endParaRPr lang="ru-RU" sz="2000" b="1" dirty="0">
              <a:solidFill>
                <a:srgbClr val="002060"/>
              </a:solidFill>
              <a:latin typeface="+mj-lt"/>
            </a:endParaRPr>
          </a:p>
        </p:txBody>
      </p:sp>
      <p:pic>
        <p:nvPicPr>
          <p:cNvPr id="4" name="Picture 3" descr="ЩИТ МО.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9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dirty="0"/>
          </a:p>
        </p:txBody>
      </p:sp>
      <p:grpSp>
        <p:nvGrpSpPr>
          <p:cNvPr id="11" name="Группа 10"/>
          <p:cNvGrpSpPr/>
          <p:nvPr/>
        </p:nvGrpSpPr>
        <p:grpSpPr>
          <a:xfrm>
            <a:off x="208784" y="820488"/>
            <a:ext cx="9267825" cy="602220"/>
            <a:chOff x="0" y="2355784"/>
            <a:chExt cx="9267825" cy="602220"/>
          </a:xfrm>
        </p:grpSpPr>
        <p:sp>
          <p:nvSpPr>
            <p:cNvPr id="12" name="Скругленный прямоугольник 11"/>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a:latin typeface="Times New Roman" panose="02020603050405020304" pitchFamily="18" charset="0"/>
                  <a:cs typeface="Times New Roman" panose="02020603050405020304" pitchFamily="18" charset="0"/>
                </a:rPr>
                <a:t>Сроки проведения конкурсного отбора </a:t>
              </a:r>
            </a:p>
          </p:txBody>
        </p:sp>
      </p:grpSp>
      <p:sp>
        <p:nvSpPr>
          <p:cNvPr id="14" name="Прямоугольник 13"/>
          <p:cNvSpPr/>
          <p:nvPr/>
        </p:nvSpPr>
        <p:spPr>
          <a:xfrm>
            <a:off x="723900" y="1595735"/>
            <a:ext cx="7099300" cy="70788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Дата начала приема заявок </a:t>
            </a:r>
            <a:r>
              <a:rPr lang="ru-RU" sz="2000" b="1" dirty="0">
                <a:solidFill>
                  <a:srgbClr val="0099CC"/>
                </a:solidFill>
                <a:latin typeface="Times New Roman" panose="02020603050405020304" pitchFamily="18" charset="0"/>
                <a:cs typeface="Times New Roman" panose="02020603050405020304" pitchFamily="18" charset="0"/>
              </a:rPr>
              <a:t>7 июля 2016 г.</a:t>
            </a:r>
            <a:endParaRPr lang="ru-RU" sz="2000" dirty="0">
              <a:solidFill>
                <a:srgbClr val="0099CC"/>
              </a:solidFill>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Дата окончания приема заявок </a:t>
            </a:r>
            <a:r>
              <a:rPr lang="ru-RU" sz="2000" b="1" dirty="0">
                <a:solidFill>
                  <a:srgbClr val="0099CC"/>
                </a:solidFill>
                <a:latin typeface="Times New Roman" panose="02020603050405020304" pitchFamily="18" charset="0"/>
                <a:cs typeface="Times New Roman" panose="02020603050405020304" pitchFamily="18" charset="0"/>
              </a:rPr>
              <a:t>5 августа 2016 г.</a:t>
            </a:r>
            <a:endParaRPr lang="ru-RU" sz="2000" dirty="0">
              <a:solidFill>
                <a:srgbClr val="0099CC"/>
              </a:solidFill>
              <a:latin typeface="Times New Roman" panose="02020603050405020304" pitchFamily="18" charset="0"/>
              <a:cs typeface="Times New Roman" panose="02020603050405020304" pitchFamily="18" charset="0"/>
            </a:endParaRPr>
          </a:p>
        </p:txBody>
      </p:sp>
      <p:grpSp>
        <p:nvGrpSpPr>
          <p:cNvPr id="15" name="Группа 14"/>
          <p:cNvGrpSpPr/>
          <p:nvPr/>
        </p:nvGrpSpPr>
        <p:grpSpPr>
          <a:xfrm>
            <a:off x="331786" y="2471488"/>
            <a:ext cx="9267825" cy="602220"/>
            <a:chOff x="0" y="2355784"/>
            <a:chExt cx="9267825" cy="602220"/>
          </a:xfrm>
        </p:grpSpPr>
        <p:sp>
          <p:nvSpPr>
            <p:cNvPr id="16" name="Скругленный прямоугольник 15"/>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smtClean="0">
                  <a:latin typeface="Times New Roman" panose="02020603050405020304" pitchFamily="18" charset="0"/>
                  <a:cs typeface="Times New Roman" panose="02020603050405020304" pitchFamily="18" charset="0"/>
                </a:rPr>
                <a:t>Срок рассмотрения Заявки</a:t>
              </a:r>
              <a:endParaRPr lang="ru-RU" sz="2400" b="1" kern="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1397000" y="3134667"/>
            <a:ext cx="3164264" cy="461665"/>
          </a:xfrm>
          <a:prstGeom prst="rect">
            <a:avLst/>
          </a:prstGeom>
          <a:noFill/>
        </p:spPr>
        <p:txBody>
          <a:bodyPr wrap="none" rtlCol="0">
            <a:spAutoFit/>
          </a:bodyPr>
          <a:lstStyle/>
          <a:p>
            <a:r>
              <a:rPr lang="ru-RU" sz="2400" b="1" dirty="0" smtClean="0">
                <a:solidFill>
                  <a:srgbClr val="0099CC"/>
                </a:solidFill>
                <a:latin typeface="Times New Roman" panose="02020603050405020304" pitchFamily="18" charset="0"/>
                <a:cs typeface="Times New Roman" panose="02020603050405020304" pitchFamily="18" charset="0"/>
              </a:rPr>
              <a:t>20 календарных дней</a:t>
            </a:r>
            <a:endParaRPr lang="ru-RU" sz="2400" b="1" dirty="0">
              <a:solidFill>
                <a:srgbClr val="0099CC"/>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08937" y="4484638"/>
            <a:ext cx="8997070" cy="2262158"/>
          </a:xfrm>
          <a:prstGeom prst="rect">
            <a:avLst/>
          </a:prstGeom>
        </p:spPr>
        <p:txBody>
          <a:bodyPr wrap="square">
            <a:spAutoFit/>
          </a:bodyPr>
          <a:lstStyle/>
          <a:p>
            <a:pPr marL="285750" indent="-285750">
              <a:buFontTx/>
              <a:buChar char="-"/>
            </a:pPr>
            <a:r>
              <a:rPr lang="ru-RU" sz="2000" b="1" dirty="0" smtClean="0">
                <a:solidFill>
                  <a:srgbClr val="0099CC"/>
                </a:solidFill>
                <a:latin typeface="Times New Roman" panose="02020603050405020304" pitchFamily="18" charset="0"/>
                <a:cs typeface="Times New Roman" panose="02020603050405020304" pitchFamily="18" charset="0"/>
              </a:rPr>
              <a:t>Приказ</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министра о предоставлении </a:t>
            </a:r>
            <a:r>
              <a:rPr lang="ru-RU" sz="2000" b="1" dirty="0" smtClean="0">
                <a:latin typeface="Times New Roman" panose="02020603050405020304" pitchFamily="18" charset="0"/>
                <a:cs typeface="Times New Roman" panose="02020603050405020304" pitchFamily="18" charset="0"/>
              </a:rPr>
              <a:t>субсидий</a:t>
            </a:r>
            <a:r>
              <a:rPr lang="en-US" sz="2000" b="1" dirty="0" smtClean="0">
                <a:latin typeface="Times New Roman" panose="02020603050405020304" pitchFamily="18" charset="0"/>
                <a:cs typeface="Times New Roman" panose="02020603050405020304" pitchFamily="18" charset="0"/>
              </a:rPr>
              <a:t>.</a:t>
            </a:r>
          </a:p>
          <a:p>
            <a:pPr marL="285750" indent="-285750">
              <a:buFontTx/>
              <a:buChar char="-"/>
            </a:pPr>
            <a:endParaRPr lang="ru-RU" sz="1100" b="1" dirty="0" smtClean="0">
              <a:latin typeface="Times New Roman" panose="02020603050405020304" pitchFamily="18" charset="0"/>
              <a:cs typeface="Times New Roman" panose="02020603050405020304" pitchFamily="18" charset="0"/>
            </a:endParaRPr>
          </a:p>
          <a:p>
            <a:pPr marL="285750" indent="-285750">
              <a:buFontTx/>
              <a:buChar char="-"/>
            </a:pPr>
            <a:r>
              <a:rPr lang="ru-RU" sz="2000" b="1" dirty="0" smtClean="0">
                <a:latin typeface="Times New Roman" panose="02020603050405020304" pitchFamily="18" charset="0"/>
                <a:cs typeface="Times New Roman" panose="02020603050405020304" pitchFamily="18" charset="0"/>
              </a:rPr>
              <a:t>В течение </a:t>
            </a:r>
            <a:r>
              <a:rPr lang="ru-RU" sz="2000" b="1" dirty="0" smtClean="0">
                <a:solidFill>
                  <a:srgbClr val="0099CC"/>
                </a:solidFill>
                <a:latin typeface="Times New Roman" panose="02020603050405020304" pitchFamily="18" charset="0"/>
                <a:cs typeface="Times New Roman" panose="02020603050405020304" pitchFamily="18" charset="0"/>
              </a:rPr>
              <a:t>5 </a:t>
            </a:r>
            <a:r>
              <a:rPr lang="ru-RU" sz="2000" b="1" dirty="0">
                <a:solidFill>
                  <a:srgbClr val="0099CC"/>
                </a:solidFill>
                <a:latin typeface="Times New Roman" panose="02020603050405020304" pitchFamily="18" charset="0"/>
                <a:cs typeface="Times New Roman" panose="02020603050405020304" pitchFamily="18" charset="0"/>
              </a:rPr>
              <a:t>дней </a:t>
            </a:r>
            <a:r>
              <a:rPr lang="ru-RU" sz="2000" b="1" dirty="0">
                <a:latin typeface="Times New Roman" panose="02020603050405020304" pitchFamily="18" charset="0"/>
                <a:cs typeface="Times New Roman" panose="02020603050405020304" pitchFamily="18" charset="0"/>
              </a:rPr>
              <a:t>Министерство направляет Заявителям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solidFill>
                  <a:srgbClr val="0099CC"/>
                </a:solidFill>
                <a:latin typeface="Times New Roman" panose="02020603050405020304" pitchFamily="18" charset="0"/>
                <a:cs typeface="Times New Roman" panose="02020603050405020304" pitchFamily="18" charset="0"/>
              </a:rPr>
              <a:t>уведомления</a:t>
            </a:r>
            <a:r>
              <a:rPr lang="ru-RU" sz="2000" b="1" dirty="0" smtClean="0">
                <a:latin typeface="Times New Roman" panose="02020603050405020304" pitchFamily="18" charset="0"/>
                <a:cs typeface="Times New Roman" panose="02020603050405020304" pitchFamily="18" charset="0"/>
              </a:rPr>
              <a:t> о </a:t>
            </a:r>
            <a:r>
              <a:rPr lang="ru-RU" sz="2000" b="1" dirty="0">
                <a:latin typeface="Times New Roman" panose="02020603050405020304" pitchFamily="18" charset="0"/>
                <a:cs typeface="Times New Roman" panose="02020603050405020304" pitchFamily="18" charset="0"/>
              </a:rPr>
              <a:t>предоставлении субсидии и заключении </a:t>
            </a:r>
            <a:r>
              <a:rPr lang="ru-RU" sz="2000" b="1" dirty="0" smtClean="0">
                <a:latin typeface="Times New Roman" panose="02020603050405020304" pitchFamily="18" charset="0"/>
                <a:cs typeface="Times New Roman" panose="02020603050405020304" pitchFamily="18" charset="0"/>
              </a:rPr>
              <a:t>договора</a:t>
            </a:r>
            <a:endParaRPr lang="en-US" sz="2000" b="1" dirty="0" smtClean="0">
              <a:latin typeface="Times New Roman" panose="02020603050405020304" pitchFamily="18" charset="0"/>
              <a:cs typeface="Times New Roman" panose="02020603050405020304" pitchFamily="18" charset="0"/>
            </a:endParaRPr>
          </a:p>
          <a:p>
            <a:endParaRPr lang="en-US" sz="1000" b="1" dirty="0" smtClean="0">
              <a:latin typeface="Times New Roman" panose="02020603050405020304" pitchFamily="18" charset="0"/>
              <a:cs typeface="Times New Roman" panose="02020603050405020304" pitchFamily="18" charset="0"/>
            </a:endParaRPr>
          </a:p>
          <a:p>
            <a:pPr marL="285750" indent="-285750">
              <a:buFontTx/>
              <a:buChar char="-"/>
            </a:pPr>
            <a:r>
              <a:rPr lang="ru-RU" sz="2000" b="1" dirty="0">
                <a:latin typeface="Times New Roman" panose="02020603050405020304" pitchFamily="18" charset="0"/>
                <a:cs typeface="Times New Roman" panose="02020603050405020304" pitchFamily="18" charset="0"/>
              </a:rPr>
              <a:t>В течение </a:t>
            </a:r>
            <a:r>
              <a:rPr lang="ru-RU" sz="2000" b="1" dirty="0">
                <a:solidFill>
                  <a:srgbClr val="0099CC"/>
                </a:solidFill>
                <a:latin typeface="Times New Roman" panose="02020603050405020304" pitchFamily="18" charset="0"/>
                <a:cs typeface="Times New Roman" panose="02020603050405020304" pitchFamily="18" charset="0"/>
              </a:rPr>
              <a:t>5 </a:t>
            </a:r>
            <a:r>
              <a:rPr lang="ru-RU" sz="2000" b="1" dirty="0" smtClean="0">
                <a:solidFill>
                  <a:srgbClr val="0099CC"/>
                </a:solidFill>
                <a:latin typeface="Times New Roman" panose="02020603050405020304" pitchFamily="18" charset="0"/>
                <a:cs typeface="Times New Roman" panose="02020603050405020304" pitchFamily="18" charset="0"/>
              </a:rPr>
              <a:t>дней</a:t>
            </a:r>
            <a:r>
              <a:rPr lang="en-US" sz="2000" b="1" dirty="0" smtClean="0">
                <a:solidFill>
                  <a:srgbClr val="0099CC"/>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Заявитель </a:t>
            </a:r>
            <a:r>
              <a:rPr lang="ru-RU" sz="2000" b="1" dirty="0">
                <a:latin typeface="Times New Roman" panose="02020603050405020304" pitchFamily="18" charset="0"/>
                <a:cs typeface="Times New Roman" panose="02020603050405020304" pitchFamily="18" charset="0"/>
              </a:rPr>
              <a:t>направляет в адрес Министерства </a:t>
            </a:r>
            <a:r>
              <a:rPr lang="ru-RU" sz="2000" b="1" dirty="0" smtClean="0">
                <a:latin typeface="Times New Roman" panose="02020603050405020304" pitchFamily="18" charset="0"/>
                <a:cs typeface="Times New Roman" panose="02020603050405020304" pitchFamily="18" charset="0"/>
              </a:rPr>
              <a:t>уведомление о </a:t>
            </a:r>
            <a:r>
              <a:rPr lang="ru-RU" sz="2000" b="1" dirty="0">
                <a:latin typeface="Times New Roman" panose="02020603050405020304" pitchFamily="18" charset="0"/>
                <a:cs typeface="Times New Roman" panose="02020603050405020304" pitchFamily="18" charset="0"/>
              </a:rPr>
              <a:t>готовности заключить Договор.</a:t>
            </a:r>
          </a:p>
          <a:p>
            <a:pPr marL="285750" indent="-285750">
              <a:buFontTx/>
              <a:buChar char="-"/>
            </a:pPr>
            <a:endParaRPr lang="ru-RU" sz="2000" b="1" dirty="0" smtClean="0">
              <a:latin typeface="Times New Roman" panose="02020603050405020304" pitchFamily="18" charset="0"/>
              <a:cs typeface="Times New Roman" panose="02020603050405020304" pitchFamily="18" charset="0"/>
            </a:endParaRPr>
          </a:p>
        </p:txBody>
      </p:sp>
      <p:grpSp>
        <p:nvGrpSpPr>
          <p:cNvPr id="22" name="Группа 21"/>
          <p:cNvGrpSpPr/>
          <p:nvPr/>
        </p:nvGrpSpPr>
        <p:grpSpPr>
          <a:xfrm>
            <a:off x="238182" y="3730326"/>
            <a:ext cx="9267825" cy="602220"/>
            <a:chOff x="0" y="2355784"/>
            <a:chExt cx="9267825" cy="602220"/>
          </a:xfrm>
        </p:grpSpPr>
        <p:sp>
          <p:nvSpPr>
            <p:cNvPr id="23" name="Скругленный прямоугольник 22"/>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smtClean="0">
                  <a:latin typeface="Times New Roman" panose="02020603050405020304" pitchFamily="18" charset="0"/>
                  <a:cs typeface="Times New Roman" panose="02020603050405020304" pitchFamily="18" charset="0"/>
                </a:rPr>
                <a:t>Заключение договора с Заявителем</a:t>
              </a:r>
              <a:endParaRPr lang="ru-RU" sz="2400" b="1" kern="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082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948787316"/>
              </p:ext>
            </p:extLst>
          </p:nvPr>
        </p:nvGraphicFramePr>
        <p:xfrm>
          <a:off x="361949" y="837141"/>
          <a:ext cx="9267825" cy="571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dirty="0"/>
          </a:p>
        </p:txBody>
      </p:sp>
      <p:sp>
        <p:nvSpPr>
          <p:cNvPr id="8" name="TextBox 7"/>
          <p:cNvSpPr txBox="1"/>
          <p:nvPr/>
        </p:nvSpPr>
        <p:spPr>
          <a:xfrm>
            <a:off x="139700" y="4378186"/>
            <a:ext cx="9994900" cy="1631216"/>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 Субъект </a:t>
            </a:r>
            <a:r>
              <a:rPr lang="ru-RU" sz="2000" dirty="0">
                <a:latin typeface="Times New Roman" panose="02020603050405020304" pitchFamily="18" charset="0"/>
                <a:cs typeface="Times New Roman" panose="02020603050405020304" pitchFamily="18" charset="0"/>
              </a:rPr>
              <a:t>МСП</a:t>
            </a:r>
            <a:r>
              <a:rPr lang="ru-RU" sz="2000" dirty="0" smtClean="0">
                <a:latin typeface="Times New Roman" panose="02020603050405020304" pitchFamily="18" charset="0"/>
                <a:cs typeface="Times New Roman" panose="02020603050405020304" pitchFamily="18" charset="0"/>
              </a:rPr>
              <a:t> вправе</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отозвать Заявку до принятия </a:t>
            </a:r>
            <a:r>
              <a:rPr lang="ru-RU" sz="2000" dirty="0">
                <a:latin typeface="Times New Roman" panose="02020603050405020304" pitchFamily="18" charset="0"/>
                <a:cs typeface="Times New Roman" panose="02020603050405020304" pitchFamily="18" charset="0"/>
              </a:rPr>
              <a:t>Конкурсной </a:t>
            </a:r>
            <a:r>
              <a:rPr lang="ru-RU" sz="2000" dirty="0" smtClean="0">
                <a:latin typeface="Times New Roman" panose="02020603050405020304" pitchFamily="18" charset="0"/>
                <a:cs typeface="Times New Roman" panose="02020603050405020304" pitchFamily="18" charset="0"/>
              </a:rPr>
              <a:t>комиссией решения.</a:t>
            </a:r>
          </a:p>
          <a:p>
            <a:r>
              <a:rPr lang="ru-RU" sz="2000" dirty="0" smtClean="0">
                <a:latin typeface="Times New Roman" panose="02020603050405020304" pitchFamily="18" charset="0"/>
                <a:cs typeface="Times New Roman" panose="02020603050405020304" pitchFamily="18" charset="0"/>
              </a:rPr>
              <a:t>- Субъект </a:t>
            </a:r>
            <a:r>
              <a:rPr lang="ru-RU" sz="2000" dirty="0">
                <a:latin typeface="Times New Roman" panose="02020603050405020304" pitchFamily="18" charset="0"/>
                <a:cs typeface="Times New Roman" panose="02020603050405020304" pitchFamily="18" charset="0"/>
              </a:rPr>
              <a:t>МСП вправе </a:t>
            </a:r>
            <a:r>
              <a:rPr lang="ru-RU" sz="2000" dirty="0" smtClean="0">
                <a:latin typeface="Times New Roman" panose="02020603050405020304" pitchFamily="18" charset="0"/>
                <a:cs typeface="Times New Roman" panose="02020603050405020304" pitchFamily="18" charset="0"/>
              </a:rPr>
              <a:t>отказаться </a:t>
            </a:r>
            <a:r>
              <a:rPr lang="ru-RU" sz="2000" dirty="0">
                <a:latin typeface="Times New Roman" panose="02020603050405020304" pitchFamily="18" charset="0"/>
                <a:cs typeface="Times New Roman" panose="02020603050405020304" pitchFamily="18" charset="0"/>
              </a:rPr>
              <a:t>от получения субсидии, которое направляется в письменном </a:t>
            </a:r>
            <a:r>
              <a:rPr lang="ru-RU" sz="2000" dirty="0" smtClean="0">
                <a:latin typeface="Times New Roman" panose="02020603050405020304" pitchFamily="18" charset="0"/>
                <a:cs typeface="Times New Roman" panose="02020603050405020304" pitchFamily="18" charset="0"/>
              </a:rPr>
              <a:t>виде.</a:t>
            </a:r>
          </a:p>
          <a:p>
            <a:r>
              <a:rPr lang="ru-RU" sz="2000" dirty="0" smtClean="0">
                <a:latin typeface="Times New Roman" panose="02020603050405020304" pitchFamily="18" charset="0"/>
                <a:cs typeface="Times New Roman" panose="02020603050405020304" pitchFamily="18" charset="0"/>
              </a:rPr>
              <a:t>- Заявка</a:t>
            </a:r>
            <a:r>
              <a:rPr lang="ru-RU" sz="2000" dirty="0">
                <a:latin typeface="Times New Roman" panose="02020603050405020304" pitchFamily="18" charset="0"/>
                <a:cs typeface="Times New Roman" panose="02020603050405020304" pitchFamily="18" charset="0"/>
              </a:rPr>
              <a:t>, представленная Заявителем и рассмотренная Учреждением, </a:t>
            </a:r>
            <a:r>
              <a:rPr lang="ru-RU" sz="2000" dirty="0" smtClean="0">
                <a:latin typeface="Times New Roman" panose="02020603050405020304" pitchFamily="18" charset="0"/>
                <a:cs typeface="Times New Roman" panose="02020603050405020304" pitchFamily="18" charset="0"/>
              </a:rPr>
              <a:t>не возвращается</a:t>
            </a:r>
            <a:r>
              <a:rPr lang="ru-RU" sz="2000" dirty="0">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02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dirty="0"/>
          </a:p>
        </p:txBody>
      </p:sp>
      <p:sp>
        <p:nvSpPr>
          <p:cNvPr id="7"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361183" y="1092200"/>
            <a:ext cx="9267825" cy="957254"/>
            <a:chOff x="0" y="2355785"/>
            <a:chExt cx="9267825" cy="602220"/>
          </a:xfrm>
        </p:grpSpPr>
        <p:sp>
          <p:nvSpPr>
            <p:cNvPr id="9" name="Скругленный прямоугольник 8"/>
            <p:cNvSpPr/>
            <p:nvPr/>
          </p:nvSpPr>
          <p:spPr>
            <a:xfrm>
              <a:off x="0" y="2355785"/>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Скругленный прямоугольник 4"/>
            <p:cNvSpPr/>
            <p:nvPr/>
          </p:nvSpPr>
          <p:spPr>
            <a:xfrm>
              <a:off x="29398" y="2385183"/>
              <a:ext cx="9209029" cy="572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dirty="0" smtClean="0"/>
                <a:t>В заявление </a:t>
              </a:r>
              <a:r>
                <a:rPr lang="ru-RU" sz="2400" b="1" dirty="0"/>
                <a:t>на предоставление </a:t>
              </a:r>
              <a:r>
                <a:rPr lang="ru-RU" sz="2400" b="1" dirty="0" smtClean="0"/>
                <a:t>субсидии необходимо </a:t>
              </a:r>
              <a:r>
                <a:rPr lang="ru-RU" sz="2400" b="1" dirty="0"/>
                <a:t>у</a:t>
              </a:r>
              <a:r>
                <a:rPr lang="ru-RU" sz="2400" b="1" dirty="0" smtClean="0"/>
                <a:t>казать: </a:t>
              </a:r>
              <a:endParaRPr lang="ru-RU" sz="2400" b="1" dirty="0"/>
            </a:p>
          </p:txBody>
        </p:sp>
      </p:grpSp>
      <p:graphicFrame>
        <p:nvGraphicFramePr>
          <p:cNvPr id="12" name="Таблица 11"/>
          <p:cNvGraphicFramePr>
            <a:graphicFrameLocks noGrp="1"/>
          </p:cNvGraphicFramePr>
          <p:nvPr>
            <p:extLst>
              <p:ext uri="{D42A27DB-BD31-4B8C-83A1-F6EECF244321}">
                <p14:modId xmlns:p14="http://schemas.microsoft.com/office/powerpoint/2010/main" val="1924878153"/>
              </p:ext>
            </p:extLst>
          </p:nvPr>
        </p:nvGraphicFramePr>
        <p:xfrm>
          <a:off x="361183" y="2779522"/>
          <a:ext cx="8943919" cy="1682496"/>
        </p:xfrm>
        <a:graphic>
          <a:graphicData uri="http://schemas.openxmlformats.org/drawingml/2006/table">
            <a:tbl>
              <a:tblPr firstRow="1" firstCol="1" bandRow="1">
                <a:tableStyleId>{5FD0F851-EC5A-4D38-B0AD-8093EC10F338}</a:tableStyleId>
              </a:tblPr>
              <a:tblGrid>
                <a:gridCol w="7724720"/>
                <a:gridCol w="1219199"/>
              </a:tblGrid>
              <a:tr h="0">
                <a:tc>
                  <a:txBody>
                    <a:bodyPr/>
                    <a:lstStyle/>
                    <a:p>
                      <a:pPr algn="l">
                        <a:lnSpc>
                          <a:spcPct val="115000"/>
                        </a:lnSpc>
                        <a:spcAft>
                          <a:spcPts val="0"/>
                        </a:spcAft>
                      </a:pPr>
                      <a:r>
                        <a:rPr lang="ru-RU" sz="2400" b="0" dirty="0" smtClean="0">
                          <a:effectLst/>
                          <a:latin typeface="Times New Roman" panose="02020603050405020304" pitchFamily="18" charset="0"/>
                          <a:cs typeface="Times New Roman" panose="02020603050405020304" pitchFamily="18" charset="0"/>
                        </a:rPr>
                        <a:t>Система </a:t>
                      </a:r>
                      <a:r>
                        <a:rPr lang="ru-RU" sz="2400" b="0" dirty="0">
                          <a:effectLst/>
                          <a:latin typeface="Times New Roman" panose="02020603050405020304" pitchFamily="18" charset="0"/>
                          <a:cs typeface="Times New Roman" panose="02020603050405020304" pitchFamily="18" charset="0"/>
                        </a:rPr>
                        <a:t>налогообложения</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52705" algn="just">
                        <a:lnSpc>
                          <a:spcPct val="115000"/>
                        </a:lnSpc>
                        <a:spcAft>
                          <a:spcPts val="0"/>
                        </a:spcAft>
                      </a:pPr>
                      <a:r>
                        <a:rPr lang="ru-RU" sz="2400">
                          <a:effectLst/>
                          <a:latin typeface="Times New Roman" panose="02020603050405020304" pitchFamily="18" charset="0"/>
                          <a:cs typeface="Times New Roman" panose="02020603050405020304" pitchFamily="18" charset="0"/>
                        </a:rPr>
                        <a:t>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l">
                        <a:lnSpc>
                          <a:spcPct val="115000"/>
                        </a:lnSpc>
                        <a:spcAft>
                          <a:spcPts val="0"/>
                        </a:spcAft>
                      </a:pPr>
                      <a:r>
                        <a:rPr lang="ru-RU" sz="2400" b="0" dirty="0">
                          <a:effectLst/>
                          <a:latin typeface="Times New Roman" panose="02020603050405020304" pitchFamily="18" charset="0"/>
                          <a:cs typeface="Times New Roman" panose="02020603050405020304" pitchFamily="18" charset="0"/>
                        </a:rPr>
                        <a:t>Заявитель является плательщиком НДС</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52705" algn="just">
                        <a:lnSpc>
                          <a:spcPct val="115000"/>
                        </a:lnSpc>
                        <a:spcAft>
                          <a:spcPts val="0"/>
                        </a:spcAft>
                      </a:pPr>
                      <a:r>
                        <a:rPr lang="ru-RU" sz="2400">
                          <a:effectLst/>
                          <a:latin typeface="Times New Roman" panose="02020603050405020304" pitchFamily="18" charset="0"/>
                          <a:cs typeface="Times New Roman" panose="02020603050405020304" pitchFamily="18" charset="0"/>
                        </a:rPr>
                        <a:t>Да/нет</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l">
                        <a:lnSpc>
                          <a:spcPct val="115000"/>
                        </a:lnSpc>
                        <a:spcAft>
                          <a:spcPts val="0"/>
                        </a:spcAft>
                      </a:pPr>
                      <a:r>
                        <a:rPr lang="ru-RU" sz="2400" b="0" dirty="0">
                          <a:effectLst/>
                          <a:latin typeface="Times New Roman" panose="02020603050405020304" pitchFamily="18" charset="0"/>
                          <a:cs typeface="Times New Roman" panose="02020603050405020304" pitchFamily="18" charset="0"/>
                        </a:rPr>
                        <a:t>Объем налоговых отчислений за предшествующий год </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marL="0" marR="0" indent="0" algn="l" defTabSz="932753" rtl="0" eaLnBrk="1" fontAlgn="auto" latinLnBrk="0" hangingPunct="1">
                        <a:lnSpc>
                          <a:spcPct val="115000"/>
                        </a:lnSpc>
                        <a:spcBef>
                          <a:spcPts val="0"/>
                        </a:spcBef>
                        <a:spcAft>
                          <a:spcPts val="0"/>
                        </a:spcAft>
                        <a:buClrTx/>
                        <a:buSzTx/>
                        <a:buFontTx/>
                        <a:buNone/>
                        <a:tabLst/>
                        <a:defRPr/>
                      </a:pPr>
                      <a:r>
                        <a:rPr lang="ru-RU" sz="2400" b="0" dirty="0" smtClean="0">
                          <a:latin typeface="Times New Roman" panose="02020603050405020304" pitchFamily="18" charset="0"/>
                          <a:cs typeface="Times New Roman" panose="02020603050405020304" pitchFamily="18" charset="0"/>
                        </a:rPr>
                        <a:t>Коды ОКПД и расшифровка: </a:t>
                      </a:r>
                    </a:p>
                  </a:txBody>
                  <a:tcPr marL="68580" marR="68580" marT="0" marB="0"/>
                </a:tc>
                <a:tc>
                  <a:txBody>
                    <a:bodyPr/>
                    <a:lstStyle/>
                    <a:p>
                      <a:pPr algn="just">
                        <a:lnSpc>
                          <a:spcPct val="115000"/>
                        </a:lnSpc>
                        <a:spcAft>
                          <a:spcPts val="0"/>
                        </a:spcAft>
                      </a:pP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90827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92388"/>
          </a:xfrm>
        </p:spPr>
        <p:txBody>
          <a:bodyPr/>
          <a:lstStyle/>
          <a:p>
            <a:r>
              <a:rPr lang="ru-RU" dirty="0" smtClean="0">
                <a:latin typeface="Times New Roman" panose="02020603050405020304" pitchFamily="18" charset="0"/>
                <a:cs typeface="Times New Roman" panose="02020603050405020304" pitchFamily="18" charset="0"/>
              </a:rPr>
              <a:t>ОБЩИЕ ДОКУМЕНТЫ ДЛЯ ПОЛУЧЕНИЯ </a:t>
            </a:r>
            <a:r>
              <a:rPr lang="ru-RU" dirty="0">
                <a:latin typeface="Times New Roman" panose="02020603050405020304" pitchFamily="18" charset="0"/>
                <a:cs typeface="Times New Roman" panose="02020603050405020304" pitchFamily="18" charset="0"/>
              </a:rPr>
              <a:t>СУБСИДИЙ </a:t>
            </a: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20343938"/>
              </p:ext>
            </p:extLst>
          </p:nvPr>
        </p:nvGraphicFramePr>
        <p:xfrm>
          <a:off x="469900" y="745066"/>
          <a:ext cx="8686800" cy="5943600"/>
        </p:xfrm>
        <a:graphic>
          <a:graphicData uri="http://schemas.openxmlformats.org/drawingml/2006/table">
            <a:tbl>
              <a:tblPr firstRow="1" bandRow="1">
                <a:tableStyleId>{69012ECD-51FC-41F1-AA8D-1B2483CD663E}</a:tableStyleId>
              </a:tblPr>
              <a:tblGrid>
                <a:gridCol w="818564"/>
                <a:gridCol w="78682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1</a:t>
                      </a: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Копия свидетельства о внесении записи в ЕГРЮЛ/ЕГРИП</a:t>
                      </a: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2</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Копии учредительных документов</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3</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свидетельства о постановке на учет в налоговых органах</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4</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Выписка из реестра акционеров общества</a:t>
                      </a:r>
                      <a:r>
                        <a:rPr lang="ru-RU" sz="19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900" b="0" i="1" kern="1200" dirty="0" smtClean="0">
                          <a:solidFill>
                            <a:schemeClr val="tx1"/>
                          </a:solidFill>
                          <a:effectLst/>
                          <a:latin typeface="Times New Roman" panose="02020603050405020304" pitchFamily="18" charset="0"/>
                          <a:ea typeface="+mn-ea"/>
                          <a:cs typeface="Times New Roman" panose="02020603050405020304" pitchFamily="18" charset="0"/>
                        </a:rPr>
                        <a:t>(для АО)</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5</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документа, подтверждающего назначение на должность (избрание) руководителя </a:t>
                      </a:r>
                      <a:r>
                        <a:rPr lang="ru-RU" sz="1900" b="0" i="1" kern="1200" dirty="0" smtClean="0">
                          <a:solidFill>
                            <a:schemeClr val="tx1"/>
                          </a:solidFill>
                          <a:effectLst/>
                          <a:latin typeface="Times New Roman" panose="02020603050405020304" pitchFamily="18" charset="0"/>
                          <a:ea typeface="+mn-ea"/>
                          <a:cs typeface="Times New Roman" panose="02020603050405020304" pitchFamily="18" charset="0"/>
                        </a:rPr>
                        <a:t>(для юр. лиц)</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6</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документа о назначении на должность главного бухгалтера </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7</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Справка о размере среднемесячной заработной платы работников</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8 </a:t>
                      </a:r>
                      <a:r>
                        <a:rPr lang="en-US" sz="1100" b="0" dirty="0" smtClean="0">
                          <a:solidFill>
                            <a:srgbClr val="FF0000"/>
                          </a:solidFill>
                          <a:latin typeface="Times New Roman" panose="02020603050405020304" pitchFamily="18" charset="0"/>
                          <a:cs typeface="Times New Roman" panose="02020603050405020304" pitchFamily="18" charset="0"/>
                        </a:rPr>
                        <a:t>NEW</a:t>
                      </a:r>
                      <a:endParaRPr lang="ru-RU" sz="11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Справка об отсутствии задолженности по выплате заработной платы работникам на день подачи заявки</a:t>
                      </a:r>
                    </a:p>
                  </a:txBody>
                  <a:tcPr/>
                </a:tc>
              </a:tr>
              <a:tr h="370840">
                <a:tc>
                  <a:txBody>
                    <a:bodyPr/>
                    <a:lstStyle/>
                    <a:p>
                      <a:pPr algn="ctr"/>
                      <a:r>
                        <a:rPr lang="en-US" b="0" dirty="0" smtClean="0">
                          <a:latin typeface="Times New Roman" panose="02020603050405020304" pitchFamily="18" charset="0"/>
                          <a:cs typeface="Times New Roman" panose="02020603050405020304" pitchFamily="18" charset="0"/>
                        </a:rPr>
                        <a:t>9</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Документы, подтверждающие отсутствие задолженности по налогам, сборам и иным обязательным платежам в бюджеты бюджетной системы Российской Федерации</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Справка юр</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 лица об отсутствии иных бюджетных ассигнований, полученных юр</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 лицом в текущем финансовом году на возмещение одних и тех же затрат</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5660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96144625"/>
              </p:ext>
            </p:extLst>
          </p:nvPr>
        </p:nvGraphicFramePr>
        <p:xfrm>
          <a:off x="444500" y="389466"/>
          <a:ext cx="8686800" cy="2103120"/>
        </p:xfrm>
        <a:graphic>
          <a:graphicData uri="http://schemas.openxmlformats.org/drawingml/2006/table">
            <a:tbl>
              <a:tblPr firstRow="1" bandRow="1">
                <a:tableStyleId>{69012ECD-51FC-41F1-AA8D-1B2483CD663E}</a:tableStyleId>
              </a:tblPr>
              <a:tblGrid>
                <a:gridCol w="818564"/>
                <a:gridCol w="78682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11</a:t>
                      </a:r>
                      <a:endParaRPr lang="ru-RU" sz="2000" b="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ТЭО</a:t>
                      </a:r>
                      <a:r>
                        <a:rPr lang="ru-RU" sz="20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проекта, по которому Заявитель претендует на получение субсидии, составленное по форме согласно приложению</a:t>
                      </a:r>
                      <a:endParaRPr lang="ru-RU" sz="2000" b="0"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ru-RU" sz="2000" b="0" dirty="0" smtClean="0">
                          <a:latin typeface="Times New Roman" panose="02020603050405020304" pitchFamily="18" charset="0"/>
                          <a:cs typeface="Times New Roman" panose="02020603050405020304" pitchFamily="18" charset="0"/>
                        </a:rPr>
                        <a:t>12</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Краткая информация о субъекте МСП </a:t>
                      </a:r>
                    </a:p>
                    <a:p>
                      <a:pPr marL="0" marR="0" indent="0" algn="l" defTabSz="932753"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Times New Roman" panose="02020603050405020304" pitchFamily="18" charset="0"/>
                          <a:cs typeface="Times New Roman" panose="02020603050405020304" pitchFamily="18" charset="0"/>
                        </a:rPr>
                        <a:t>NEW</a:t>
                      </a:r>
                      <a:r>
                        <a:rPr lang="ru-RU" sz="2000" b="0" i="1" kern="1200" baseline="0" dirty="0" smtClean="0">
                          <a:solidFill>
                            <a:srgbClr val="00B5CB"/>
                          </a:solidFill>
                          <a:effectLst/>
                          <a:latin typeface="Times New Roman" panose="02020603050405020304" pitchFamily="18" charset="0"/>
                          <a:ea typeface="+mn-ea"/>
                          <a:cs typeface="Times New Roman" panose="02020603050405020304" pitchFamily="18" charset="0"/>
                        </a:rPr>
                        <a:t> </a:t>
                      </a:r>
                      <a:r>
                        <a:rPr lang="ru-RU" sz="2000" b="1" i="1" kern="1200" dirty="0" smtClean="0">
                          <a:solidFill>
                            <a:srgbClr val="4F81BD"/>
                          </a:solidFill>
                          <a:effectLst/>
                          <a:latin typeface="Times New Roman" panose="02020603050405020304" pitchFamily="18" charset="0"/>
                          <a:ea typeface="+mn-ea"/>
                          <a:cs typeface="Times New Roman" panose="02020603050405020304" pitchFamily="18" charset="0"/>
                        </a:rPr>
                        <a:t>Справку и презентацию субъекта МСП необходимо разместить в личном кабинете на интернет-сайте </a:t>
                      </a:r>
                      <a:r>
                        <a:rPr lang="ru-RU" sz="2000" b="1" i="1" u="none" strike="noStrike" kern="1200" dirty="0" smtClean="0">
                          <a:solidFill>
                            <a:srgbClr val="4F81BD"/>
                          </a:solidFill>
                          <a:effectLst/>
                          <a:latin typeface="Times New Roman" panose="02020603050405020304" pitchFamily="18" charset="0"/>
                          <a:ea typeface="+mn-ea"/>
                          <a:cs typeface="Times New Roman" panose="02020603050405020304" pitchFamily="18" charset="0"/>
                          <a:hlinkClick r:id="rId2"/>
                        </a:rPr>
                        <a:t>http://fpmo.ru</a:t>
                      </a:r>
                      <a:endParaRPr lang="ru-RU" sz="2000" b="1" i="1" kern="1200" dirty="0" smtClean="0">
                        <a:solidFill>
                          <a:srgbClr val="4F81BD"/>
                        </a:solidFill>
                        <a:effectLst/>
                        <a:latin typeface="Times New Roman" panose="02020603050405020304" pitchFamily="18" charset="0"/>
                        <a:ea typeface="+mn-ea"/>
                        <a:cs typeface="Times New Roman" panose="02020603050405020304" pitchFamily="18" charset="0"/>
                      </a:endParaRPr>
                    </a:p>
                  </a:txBody>
                  <a:tcPr/>
                </a:tc>
              </a:tr>
            </a:tbl>
          </a:graphicData>
        </a:graphic>
      </p:graphicFrame>
      <p:grpSp>
        <p:nvGrpSpPr>
          <p:cNvPr id="7" name="Группа 6"/>
          <p:cNvGrpSpPr/>
          <p:nvPr/>
        </p:nvGrpSpPr>
        <p:grpSpPr>
          <a:xfrm>
            <a:off x="195096" y="2727450"/>
            <a:ext cx="9578919" cy="876036"/>
            <a:chOff x="0" y="2355785"/>
            <a:chExt cx="9267825" cy="602220"/>
          </a:xfrm>
        </p:grpSpPr>
        <p:sp>
          <p:nvSpPr>
            <p:cNvPr id="8" name="Скругленный прямоугольник 7"/>
            <p:cNvSpPr/>
            <p:nvPr/>
          </p:nvSpPr>
          <p:spPr>
            <a:xfrm>
              <a:off x="0" y="2355785"/>
              <a:ext cx="9267825" cy="60222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Скругленный прямоугольник 4"/>
            <p:cNvSpPr/>
            <p:nvPr/>
          </p:nvSpPr>
          <p:spPr>
            <a:xfrm>
              <a:off x="29398" y="2385183"/>
              <a:ext cx="9209029" cy="478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ДОКУМЕНТЫ,</a:t>
              </a:r>
              <a:r>
                <a:rPr lang="ru-RU" sz="2000" b="1" dirty="0">
                  <a:solidFill>
                    <a:schemeClr val="bg1"/>
                  </a:solidFill>
                  <a:latin typeface="Times New Roman" panose="02020603050405020304" pitchFamily="18" charset="0"/>
                  <a:cs typeface="Times New Roman" panose="02020603050405020304" pitchFamily="18" charset="0"/>
                </a:rPr>
                <a:t> ПОДТВЕРЖДАЮЩИЕ ОСУЩЕСТВЛЕНИЕ ЗАТРАТ </a:t>
              </a:r>
              <a:r>
                <a:rPr lang="ru-RU" sz="2000" b="1" dirty="0" smtClean="0">
                  <a:solidFill>
                    <a:schemeClr val="bg1"/>
                  </a:solidFill>
                  <a:latin typeface="Times New Roman" panose="02020603050405020304" pitchFamily="18" charset="0"/>
                  <a:cs typeface="Times New Roman" panose="02020603050405020304" pitchFamily="18" charset="0"/>
                </a:rPr>
                <a:t/>
              </a:r>
              <a:br>
                <a:rPr lang="ru-RU" sz="2000" b="1" dirty="0" smtClean="0">
                  <a:solidFill>
                    <a:schemeClr val="bg1"/>
                  </a:solidFill>
                  <a:latin typeface="Times New Roman" panose="02020603050405020304" pitchFamily="18" charset="0"/>
                  <a:cs typeface="Times New Roman" panose="02020603050405020304" pitchFamily="18" charset="0"/>
                </a:rPr>
              </a:br>
              <a:r>
                <a:rPr lang="ru-RU" sz="2000" b="1" dirty="0" smtClean="0">
                  <a:solidFill>
                    <a:schemeClr val="bg1"/>
                  </a:solidFill>
                  <a:latin typeface="Times New Roman" panose="02020603050405020304" pitchFamily="18" charset="0"/>
                  <a:cs typeface="Times New Roman" panose="02020603050405020304" pitchFamily="18" charset="0"/>
                </a:rPr>
                <a:t>И ИНЫЕ ДОКУМЕНТЫ ПО ЛИЗИНГУ</a:t>
              </a:r>
              <a:endParaRPr lang="ru-RU" sz="2000" b="1" dirty="0">
                <a:solidFill>
                  <a:schemeClr val="bg1"/>
                </a:solidFill>
              </a:endParaRPr>
            </a:p>
          </p:txBody>
        </p:sp>
      </p:grpSp>
      <p:graphicFrame>
        <p:nvGraphicFramePr>
          <p:cNvPr id="13" name="Таблица 12"/>
          <p:cNvGraphicFramePr>
            <a:graphicFrameLocks noGrp="1"/>
          </p:cNvGraphicFramePr>
          <p:nvPr>
            <p:extLst>
              <p:ext uri="{D42A27DB-BD31-4B8C-83A1-F6EECF244321}">
                <p14:modId xmlns:p14="http://schemas.microsoft.com/office/powerpoint/2010/main" val="2973061411"/>
              </p:ext>
            </p:extLst>
          </p:nvPr>
        </p:nvGraphicFramePr>
        <p:xfrm>
          <a:off x="363538" y="4013200"/>
          <a:ext cx="8716962" cy="2300909"/>
        </p:xfrm>
        <a:graphic>
          <a:graphicData uri="http://schemas.openxmlformats.org/drawingml/2006/table">
            <a:tbl>
              <a:tblPr firstRow="1" bandRow="1">
                <a:tableStyleId>{69012ECD-51FC-41F1-AA8D-1B2483CD663E}</a:tableStyleId>
              </a:tblPr>
              <a:tblGrid>
                <a:gridCol w="821406"/>
                <a:gridCol w="7895556"/>
              </a:tblGrid>
              <a:tr h="421125">
                <a:tc>
                  <a:txBody>
                    <a:bodyPr/>
                    <a:lstStyle/>
                    <a:p>
                      <a:pPr algn="ct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latin typeface="Times New Roman" panose="02020603050405020304" pitchFamily="18" charset="0"/>
                          <a:cs typeface="Times New Roman" panose="02020603050405020304" pitchFamily="18" charset="0"/>
                        </a:rPr>
                        <a:t>Документы</a:t>
                      </a:r>
                      <a:endParaRPr lang="ru-RU" sz="1800" b="1" dirty="0">
                        <a:latin typeface="Times New Roman" panose="02020603050405020304" pitchFamily="18" charset="0"/>
                        <a:cs typeface="Times New Roman" panose="02020603050405020304" pitchFamily="18" charset="0"/>
                      </a:endParaRPr>
                    </a:p>
                  </a:txBody>
                  <a:tcPr/>
                </a:tc>
              </a:tr>
              <a:tr h="378975">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1</a:t>
                      </a:r>
                      <a:endParaRPr lang="ru-RU" sz="2000" b="0" dirty="0" smtClean="0">
                        <a:latin typeface="Times New Roman" panose="02020603050405020304" pitchFamily="18" charset="0"/>
                        <a:cs typeface="Times New Roman" panose="02020603050405020304" pitchFamily="18" charset="0"/>
                      </a:endParaRPr>
                    </a:p>
                  </a:txBody>
                  <a:tcPr/>
                </a:tc>
                <a:tc>
                  <a:txBody>
                    <a:bodyPr/>
                    <a:lstStyle/>
                    <a:p>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Копии договоров лизинга </a:t>
                      </a:r>
                      <a:endParaRPr lang="ru-RU" sz="2000" dirty="0">
                        <a:latin typeface="Times New Roman" panose="02020603050405020304" pitchFamily="18" charset="0"/>
                        <a:cs typeface="Times New Roman" panose="02020603050405020304" pitchFamily="18" charset="0"/>
                      </a:endParaRPr>
                    </a:p>
                  </a:txBody>
                  <a:tcPr/>
                </a:tc>
              </a:tr>
              <a:tr h="414535">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Акт приема – передачи оборудования</a:t>
                      </a:r>
                    </a:p>
                  </a:txBody>
                  <a:tcPr/>
                </a:tc>
              </a:tr>
              <a:tr h="1069009">
                <a:tc>
                  <a:txBody>
                    <a:bodyPr/>
                    <a:lstStyle/>
                    <a:p>
                      <a:pPr algn="ctr"/>
                      <a:r>
                        <a:rPr lang="ru-RU" sz="2000" b="0" dirty="0" smtClean="0">
                          <a:latin typeface="Times New Roman" panose="02020603050405020304" pitchFamily="18" charset="0"/>
                          <a:cs typeface="Times New Roman" panose="02020603050405020304" pitchFamily="18" charset="0"/>
                        </a:rPr>
                        <a:t>3</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Копии платежных документов, подтверждающих осуществление затрат, произведенных в связи с уплатой первого взноса (аванса) при заключении договора лизинга</a:t>
                      </a:r>
                      <a:endParaRPr lang="ru-RU"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505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98425"/>
            <a:ext cx="9240837" cy="615553"/>
          </a:xfrm>
        </p:spPr>
        <p:txBody>
          <a:bodyPr/>
          <a:lstStyle/>
          <a:p>
            <a:r>
              <a:rPr lang="ru-RU" sz="2000" dirty="0" smtClean="0">
                <a:solidFill>
                  <a:srgbClr val="0070C0"/>
                </a:solidFill>
                <a:latin typeface="Times New Roman" panose="02020603050405020304" pitchFamily="18" charset="0"/>
                <a:cs typeface="Times New Roman" panose="02020603050405020304" pitchFamily="18" charset="0"/>
              </a:rPr>
              <a:t>Документы, подтверждающие осуществление затрат и иные документы. Лизинг</a:t>
            </a:r>
            <a:endParaRPr lang="ru-RU" sz="2000" dirty="0">
              <a:solidFill>
                <a:srgbClr val="0070C0"/>
              </a:solidFill>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12478437"/>
              </p:ext>
            </p:extLst>
          </p:nvPr>
        </p:nvGraphicFramePr>
        <p:xfrm>
          <a:off x="254000" y="884766"/>
          <a:ext cx="9245600" cy="5486400"/>
        </p:xfrm>
        <a:graphic>
          <a:graphicData uri="http://schemas.openxmlformats.org/drawingml/2006/table">
            <a:tbl>
              <a:tblPr firstRow="1" bandRow="1">
                <a:tableStyleId>{69012ECD-51FC-41F1-AA8D-1B2483CD663E}</a:tableStyleId>
              </a:tblPr>
              <a:tblGrid>
                <a:gridCol w="818564"/>
                <a:gridCol w="84270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4</a:t>
                      </a: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Справка, подтверждающая уплату первого взноса и исполнение текущих обязательств по перечислению лизинговых платежей в сроки и в объемах, которые установлены графиком лизинговых платежей</a:t>
                      </a:r>
                      <a:endParaRPr lang="ru-RU" sz="19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5</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Копия бухгалтерского документа о постановке оборудования на баланс (акт о приеме-передаче объекта основных средств (кроме зданий, сооружений) (Форма № ОС-1). В Актах ОС-1 обязательно заполнение всех разделов.</a:t>
                      </a:r>
                    </a:p>
                    <a:p>
                      <a:r>
                        <a:rPr lang="en-US" sz="1800" b="0" dirty="0" smtClean="0">
                          <a:solidFill>
                            <a:srgbClr val="FF0000"/>
                          </a:solidFill>
                          <a:latin typeface="Times New Roman" panose="02020603050405020304" pitchFamily="18" charset="0"/>
                          <a:cs typeface="Times New Roman" panose="02020603050405020304" pitchFamily="18" charset="0"/>
                        </a:rPr>
                        <a:t>NEW</a:t>
                      </a:r>
                      <a:r>
                        <a:rPr lang="ru-RU" sz="1800" b="0" i="1" kern="1200" baseline="0" dirty="0" smtClean="0">
                          <a:solidFill>
                            <a:srgbClr val="00B5CB"/>
                          </a:solidFill>
                          <a:effectLst/>
                          <a:latin typeface="Times New Roman" panose="02020603050405020304" pitchFamily="18" charset="0"/>
                          <a:ea typeface="+mn-ea"/>
                          <a:cs typeface="Times New Roman" panose="02020603050405020304" pitchFamily="18" charset="0"/>
                        </a:rPr>
                        <a:t> </a:t>
                      </a:r>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Если учетной политикой</a:t>
                      </a:r>
                      <a:r>
                        <a:rPr lang="ru-RU" sz="190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предусмотрено составление иных учетных документов по факту постановки оборудования на баланс, то возможно представление следующих документов:</a:t>
                      </a:r>
                    </a:p>
                    <a:p>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 копию приказа об утверждении учетной политики субъекта МСП;</a:t>
                      </a:r>
                    </a:p>
                    <a:p>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 учетный документ, форма которого утверждена учетной политикой субъекта МСП, подтверждающий факту постановки оборудования на баланс, и содержащий обязательные реквизиты,</a:t>
                      </a:r>
                      <a:r>
                        <a:rPr lang="ru-RU" sz="1900" kern="1200" baseline="0" dirty="0" smtClean="0">
                          <a:solidFill>
                            <a:srgbClr val="0070C0"/>
                          </a:solidFill>
                          <a:effectLst/>
                          <a:latin typeface="Times New Roman" panose="02020603050405020304" pitchFamily="18" charset="0"/>
                          <a:ea typeface="+mn-ea"/>
                          <a:cs typeface="Times New Roman" panose="02020603050405020304" pitchFamily="18" charset="0"/>
                        </a:rPr>
                        <a:t> указанные в Порядке.</a:t>
                      </a:r>
                      <a:endParaRPr lang="ru-RU" sz="190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6</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Копии ПТС при приобретении транспортных средств по договору лизинга. </a:t>
                      </a: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7 </a:t>
                      </a:r>
                      <a:r>
                        <a:rPr lang="en-US" sz="1100" b="0" dirty="0" smtClean="0">
                          <a:solidFill>
                            <a:srgbClr val="FF0000"/>
                          </a:solidFill>
                          <a:latin typeface="Times New Roman" panose="02020603050405020304" pitchFamily="18" charset="0"/>
                          <a:cs typeface="Times New Roman" panose="02020603050405020304" pitchFamily="18" charset="0"/>
                        </a:rPr>
                        <a:t>NEW</a:t>
                      </a:r>
                      <a:endParaRPr lang="ru-RU" sz="1100" b="0" dirty="0">
                        <a:latin typeface="Times New Roman" panose="02020603050405020304" pitchFamily="18" charset="0"/>
                        <a:cs typeface="Times New Roman" panose="02020603050405020304" pitchFamily="18" charset="0"/>
                      </a:endParaRP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Фотография(-и) оборудования после его передачи</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8</a:t>
                      </a: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u="none" strike="noStrike" kern="1200" dirty="0" smtClean="0">
                          <a:solidFill>
                            <a:schemeClr val="tx1"/>
                          </a:solidFill>
                          <a:effectLst/>
                          <a:latin typeface="+mn-lt"/>
                          <a:ea typeface="+mn-ea"/>
                          <a:cs typeface="+mn-cs"/>
                        </a:rPr>
                        <a:t>Расчет </a:t>
                      </a:r>
                      <a:r>
                        <a:rPr lang="ru-RU" sz="1900" kern="1200" dirty="0" smtClean="0">
                          <a:solidFill>
                            <a:schemeClr val="tx1"/>
                          </a:solidFill>
                          <a:effectLst/>
                          <a:latin typeface="+mn-lt"/>
                          <a:ea typeface="+mn-ea"/>
                          <a:cs typeface="+mn-cs"/>
                        </a:rPr>
                        <a:t>размера субсидий по форме согласно Порядку.</a:t>
                      </a:r>
                    </a:p>
                  </a:txBody>
                  <a:tcPr/>
                </a:tc>
              </a:tr>
            </a:tbl>
          </a:graphicData>
        </a:graphic>
      </p:graphicFrame>
    </p:spTree>
    <p:extLst>
      <p:ext uri="{BB962C8B-B14F-4D97-AF65-F5344CB8AC3E}">
        <p14:creationId xmlns:p14="http://schemas.microsoft.com/office/powerpoint/2010/main" val="154127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41288" y="114719"/>
            <a:ext cx="9240837" cy="553998"/>
          </a:xfrm>
        </p:spPr>
        <p:txBody>
          <a:bodyPr/>
          <a:lstStyle/>
          <a:p>
            <a:pPr algn="ctr"/>
            <a:r>
              <a:rPr lang="ru-RU" sz="1800" dirty="0" smtClean="0"/>
              <a:t>КОМПЕНСАЦИЯ ЗАТРАТ НА МОДЕРНИЗАЦИЮ И (ИЛИ) </a:t>
            </a:r>
            <a:br>
              <a:rPr lang="ru-RU" sz="1800" dirty="0" smtClean="0"/>
            </a:br>
            <a:r>
              <a:rPr lang="ru-RU" sz="1800" dirty="0" smtClean="0"/>
              <a:t>РАЗВИТИЕ ПРОИЗВОДСТВА</a:t>
            </a:r>
            <a:endParaRPr lang="en-US" sz="18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15</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19075" y="2552700"/>
            <a:ext cx="9382125" cy="1962868"/>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marL="171450" indent="-171450" fontAlgn="auto">
              <a:spcBef>
                <a:spcPts val="0"/>
              </a:spcBef>
              <a:spcAft>
                <a:spcPts val="0"/>
              </a:spcAft>
              <a:defRPr/>
            </a:pPr>
            <a:r>
              <a:rPr lang="ru-RU" b="1" dirty="0" smtClean="0">
                <a:latin typeface="Arial" panose="020B0604020202020204" pitchFamily="34" charset="0"/>
                <a:cs typeface="Arial" panose="020B0604020202020204" pitchFamily="34" charset="0"/>
              </a:rPr>
              <a:t> -  субсидируются затраты субъектов МСП по приобретению оборудования в целях создания и (или) развития, и (или) модернизации производства товаров (работ, услуг);</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a:t>
            </a:r>
            <a:r>
              <a:rPr lang="ru-RU" b="1" dirty="0" smtClean="0">
                <a:solidFill>
                  <a:srgbClr val="00B050"/>
                </a:solidFill>
                <a:latin typeface="Arial" panose="020B0604020202020204" pitchFamily="34" charset="0"/>
                <a:cs typeface="Arial" panose="020B0604020202020204" pitchFamily="34" charset="0"/>
              </a:rPr>
              <a:t>10,0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marL="171450" indent="-171450">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50 % от фактически произведенных затрат на одного субъекта МСП.</a:t>
            </a:r>
            <a:endParaRPr lang="ru-RU" b="1" i="1" dirty="0" smtClean="0">
              <a:latin typeface="Arial" panose="020B0604020202020204" pitchFamily="34" charset="0"/>
              <a:cs typeface="Arial" panose="020B0604020202020204" pitchFamily="34" charset="0"/>
            </a:endParaRPr>
          </a:p>
        </p:txBody>
      </p:sp>
      <p:sp>
        <p:nvSpPr>
          <p:cNvPr id="9" name="Прямоугольник 18"/>
          <p:cNvSpPr>
            <a:spLocks noChangeArrowheads="1"/>
          </p:cNvSpPr>
          <p:nvPr/>
        </p:nvSpPr>
        <p:spPr bwMode="auto">
          <a:xfrm>
            <a:off x="219075" y="4648200"/>
            <a:ext cx="9375141" cy="2023099"/>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itchFamily="34" charset="0"/>
                <a:cs typeface="Arial" pitchFamily="34" charset="0"/>
              </a:rPr>
              <a:t>ОГРАНИЧЕНИЯ ПО ОБОРУДОВАНИЮ:</a:t>
            </a:r>
            <a:endParaRPr lang="ru-RU" sz="1500" b="1" dirty="0" smtClean="0">
              <a:solidFill>
                <a:srgbClr val="FF0000"/>
              </a:solidFill>
              <a:latin typeface="Arial" pitchFamily="34" charset="0"/>
              <a:cs typeface="Arial" pitchFamily="34" charset="0"/>
            </a:endParaRPr>
          </a:p>
          <a:p>
            <a:pPr fontAlgn="auto">
              <a:spcBef>
                <a:spcPts val="0"/>
              </a:spcBef>
              <a:spcAft>
                <a:spcPts val="0"/>
              </a:spcAft>
              <a:defRPr/>
            </a:pPr>
            <a:r>
              <a:rPr lang="ru-RU" b="1" dirty="0" smtClean="0">
                <a:latin typeface="Arial" pitchFamily="34" charset="0"/>
                <a:cs typeface="Arial" pitchFamily="34" charset="0"/>
              </a:rPr>
              <a:t>- оборудование, предназначенное для осуществления оптовой и розничной торговой деятельности субъектами МСП, за исключением транспортных средств, предназначенных для перевозки продукции собственного производства;</a:t>
            </a:r>
          </a:p>
          <a:p>
            <a:pPr fontAlgn="auto">
              <a:spcBef>
                <a:spcPts val="0"/>
              </a:spcBef>
              <a:spcAft>
                <a:spcPts val="0"/>
              </a:spcAft>
              <a:defRPr/>
            </a:pPr>
            <a:r>
              <a:rPr lang="ru-RU" b="1" dirty="0" smtClean="0">
                <a:latin typeface="Arial" pitchFamily="34" charset="0"/>
                <a:cs typeface="Arial" pitchFamily="34" charset="0"/>
              </a:rPr>
              <a:t>- оборудование, бывшее в эксплуатации более 5 (пяти) лет;</a:t>
            </a:r>
          </a:p>
          <a:p>
            <a:pPr fontAlgn="auto">
              <a:spcBef>
                <a:spcPts val="0"/>
              </a:spcBef>
              <a:spcAft>
                <a:spcPts val="0"/>
              </a:spcAft>
              <a:defRPr/>
            </a:pPr>
            <a:r>
              <a:rPr lang="ru-RU" b="1" dirty="0" smtClean="0">
                <a:latin typeface="Arial" pitchFamily="34" charset="0"/>
                <a:cs typeface="Arial" pitchFamily="34" charset="0"/>
              </a:rPr>
              <a:t>- легковые автомобили и воздушные суда.</a:t>
            </a:r>
          </a:p>
        </p:txBody>
      </p:sp>
      <p:grpSp>
        <p:nvGrpSpPr>
          <p:cNvPr id="10" name="Группа 9"/>
          <p:cNvGrpSpPr/>
          <p:nvPr/>
        </p:nvGrpSpPr>
        <p:grpSpPr>
          <a:xfrm>
            <a:off x="7553325" y="765254"/>
            <a:ext cx="2200275" cy="1665060"/>
            <a:chOff x="381000" y="533399"/>
            <a:chExt cx="2950029" cy="2293722"/>
          </a:xfrm>
        </p:grpSpPr>
        <p:pic>
          <p:nvPicPr>
            <p:cNvPr id="11" name="Рисунок 10" descr="Модернизация.jpg"/>
            <p:cNvPicPr>
              <a:picLocks noChangeAspect="1"/>
            </p:cNvPicPr>
            <p:nvPr/>
          </p:nvPicPr>
          <p:blipFill>
            <a:blip r:embed="rId2" cstate="print"/>
            <a:stretch>
              <a:fillRect/>
            </a:stretch>
          </p:blipFill>
          <p:spPr>
            <a:xfrm>
              <a:off x="391886" y="573781"/>
              <a:ext cx="2928256" cy="2253340"/>
            </a:xfrm>
            <a:prstGeom prst="rect">
              <a:avLst/>
            </a:prstGeom>
          </p:spPr>
        </p:pic>
        <p:sp>
          <p:nvSpPr>
            <p:cNvPr id="12" name="Прямоугольник 11"/>
            <p:cNvSpPr/>
            <p:nvPr/>
          </p:nvSpPr>
          <p:spPr bwMode="auto">
            <a:xfrm>
              <a:off x="381000" y="533399"/>
              <a:ext cx="2950029" cy="2264229"/>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304800" y="967841"/>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296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59 200,0 </a:t>
            </a:r>
            <a:r>
              <a:rPr lang="ru-RU" sz="1800" b="1" dirty="0">
                <a:solidFill>
                  <a:prstClr val="black"/>
                </a:solidFill>
                <a:latin typeface="Arial" panose="020B0604020202020204" pitchFamily="34" charset="0"/>
                <a:cs typeface="Arial" panose="020B0604020202020204" pitchFamily="34" charset="0"/>
              </a:rPr>
              <a:t>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a:t>
            </a:r>
            <a:r>
              <a:rPr lang="ru-RU" sz="1800" b="1" dirty="0" smtClean="0">
                <a:solidFill>
                  <a:prstClr val="black"/>
                </a:solidFill>
                <a:latin typeface="Arial" panose="020B0604020202020204" pitchFamily="34" charset="0"/>
                <a:cs typeface="Arial" panose="020B0604020202020204" pitchFamily="34" charset="0"/>
              </a:rPr>
              <a:t>236 800,0 </a:t>
            </a:r>
            <a:r>
              <a:rPr lang="ru-RU" sz="1800" b="1" dirty="0">
                <a:solidFill>
                  <a:prstClr val="black"/>
                </a:solidFill>
                <a:latin typeface="Arial" panose="020B0604020202020204" pitchFamily="34" charset="0"/>
                <a:cs typeface="Arial" panose="020B0604020202020204" pitchFamily="34" charset="0"/>
              </a:rPr>
              <a:t>тыс. руб. средства федерального бюджета</a:t>
            </a:r>
          </a:p>
        </p:txBody>
      </p:sp>
      <p:sp>
        <p:nvSpPr>
          <p:cNvPr id="14" name="Прямоугольник 13"/>
          <p:cNvSpPr/>
          <p:nvPr/>
        </p:nvSpPr>
        <p:spPr>
          <a:xfrm>
            <a:off x="1666875" y="580588"/>
            <a:ext cx="5724523" cy="369332"/>
          </a:xfrm>
          <a:prstGeom prst="rect">
            <a:avLst/>
          </a:prstGeom>
        </p:spPr>
        <p:txBody>
          <a:bodyPr wrap="square">
            <a:spAutoFit/>
          </a:bodyPr>
          <a:lstStyle/>
          <a:p>
            <a:pPr algn="ctr"/>
            <a:r>
              <a:rPr lang="ru-RU" b="1" dirty="0" smtClean="0">
                <a:solidFill>
                  <a:srgbClr val="00B050"/>
                </a:solidFill>
              </a:rPr>
              <a:t>Начало приема </a:t>
            </a:r>
            <a:r>
              <a:rPr lang="ru-RU" b="1" dirty="0">
                <a:solidFill>
                  <a:srgbClr val="00B050"/>
                </a:solidFill>
              </a:rPr>
              <a:t>с 07.07.2016 по 26.07.2016</a:t>
            </a:r>
          </a:p>
        </p:txBody>
      </p:sp>
    </p:spTree>
    <p:extLst>
      <p:ext uri="{BB962C8B-B14F-4D97-AF65-F5344CB8AC3E}">
        <p14:creationId xmlns:p14="http://schemas.microsoft.com/office/powerpoint/2010/main" val="193780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311150"/>
            <a:ext cx="9240837" cy="276999"/>
          </a:xfrm>
        </p:spPr>
        <p:txBody>
          <a:bodyPr/>
          <a:lstStyle/>
          <a:p>
            <a:pPr algn="ctr"/>
            <a:r>
              <a:rPr lang="ru-RU" sz="1800" dirty="0" smtClean="0">
                <a:solidFill>
                  <a:srgbClr val="1F497D"/>
                </a:solidFill>
              </a:rPr>
              <a:t>ПОДДЕРЖКА СОЦИАЛЬНО ЗНАЧИМЫХ ВИДОВ ДЕЯТЕЛЬНОСТИ </a:t>
            </a:r>
            <a:endParaRPr lang="en-US" sz="1800" dirty="0">
              <a:solidFill>
                <a:srgbClr val="1F497D"/>
              </a:solidFill>
            </a:endParaRPr>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16</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19790" y="2811778"/>
            <a:ext cx="4076010" cy="345376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a:t>
            </a:r>
          </a:p>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ПРЕДОСТАВЛЕНИЯ СУБСИДИИ:</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a:t>
            </a:r>
          </a:p>
          <a:p>
            <a:pPr fontAlgn="auto">
              <a:spcBef>
                <a:spcPts val="0"/>
              </a:spcBef>
              <a:spcAft>
                <a:spcPts val="0"/>
              </a:spcAft>
              <a:defRPr/>
            </a:pPr>
            <a:r>
              <a:rPr lang="ru-RU" b="1" dirty="0" smtClean="0">
                <a:solidFill>
                  <a:srgbClr val="00B050"/>
                </a:solidFill>
                <a:latin typeface="Arial" panose="020B0604020202020204" pitchFamily="34" charset="0"/>
                <a:cs typeface="Arial" panose="020B0604020202020204" pitchFamily="34" charset="0"/>
              </a:rPr>
              <a:t>1,5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endParaRPr lang="ru-RU" sz="1000" b="1"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субъект МСП обеспечивает софинансирование  расходов в размере не менее 15% от суммы получаемой субсидии. </a:t>
            </a:r>
          </a:p>
        </p:txBody>
      </p:sp>
      <p:sp>
        <p:nvSpPr>
          <p:cNvPr id="10" name="Прямоугольник 18"/>
          <p:cNvSpPr>
            <a:spLocks noChangeArrowheads="1"/>
          </p:cNvSpPr>
          <p:nvPr/>
        </p:nvSpPr>
        <p:spPr bwMode="auto">
          <a:xfrm>
            <a:off x="4953000" y="2600324"/>
            <a:ext cx="4619626" cy="387667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r>
              <a:rPr lang="ru-RU" b="1" u="sng" dirty="0" smtClean="0">
                <a:latin typeface="Arial" panose="020B0604020202020204" pitchFamily="34" charset="0"/>
                <a:cs typeface="Arial" panose="020B0604020202020204" pitchFamily="34" charset="0"/>
              </a:rPr>
              <a:t>:</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АРЕНДНЫЕ ПЛАТЕЖИ</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ВЫКУП ПОМЕЩЕНИЯ</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ТЕКУЩИЙ РЕМОНТ</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аренда более 11 месяцев</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КАПИТАЛЬНЫЙ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 / аренда более 3 лет</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РЕКОНСТРУКЦИЯ ПОМЕЩЕНИЙ </a:t>
            </a: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ПРИОБРЕТЕНИЕ ОСНОВНЫХ СРЕДСТВ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за исключение легковых автомобилей</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ОПЛАТА КОММУНАЛЬНЫХ УСЛУГ.</a:t>
            </a:r>
          </a:p>
        </p:txBody>
      </p:sp>
      <p:sp>
        <p:nvSpPr>
          <p:cNvPr id="14338" name="AutoShape 2" descr="https://mail.yandex.ru/message_part/%D0%A1%D0%BE%D1%86%D0%B8%D0%B0%D0%BB%D1%8C%D0%BD%D0%BE+%D0%BE%D1%80%D0%B8%D0%B5%D0%BD%D1%82%D0%B8%D1%80%D0%BE%D0%B2%D0%B0%D0%BD%D0%BD%D1%8B%D0%B5.jpg?_uid=226234959&amp;name=%D0%A1%D0%BE%D1%86%D0%B8%D0%B0%D0%BB%D1%8C%D0%BD%D0%BE+%D0%BE%D1%80%D0%B8%D0%B5%D0%BD%D1%82%D0%B8%D1%80%D0%BE%D0%B2%D0%B0%D0%BD%D0%BD%D1%8B%D0%B5.jpg&amp;hid=1.4&amp;ids=2400000006153688968&amp;no_disposition=y&amp;thumb=y&amp;exif_rotat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7496171" y="812879"/>
            <a:ext cx="2242963" cy="1701721"/>
            <a:chOff x="7886699" y="1133473"/>
            <a:chExt cx="1781176" cy="1257302"/>
          </a:xfrm>
        </p:grpSpPr>
        <p:pic>
          <p:nvPicPr>
            <p:cNvPr id="12" name="Picture 3" descr="C:\Users\PetrovaVYu\Downloads\Социально ориентированные.jpg"/>
            <p:cNvPicPr>
              <a:picLocks noChangeAspect="1" noChangeArrowheads="1"/>
            </p:cNvPicPr>
            <p:nvPr/>
          </p:nvPicPr>
          <p:blipFill>
            <a:blip r:embed="rId2" cstate="print"/>
            <a:srcRect/>
            <a:stretch>
              <a:fillRect/>
            </a:stretch>
          </p:blipFill>
          <p:spPr bwMode="auto">
            <a:xfrm>
              <a:off x="7886699" y="1133473"/>
              <a:ext cx="1781176" cy="1247776"/>
            </a:xfrm>
            <a:prstGeom prst="rect">
              <a:avLst/>
            </a:prstGeom>
            <a:noFill/>
          </p:spPr>
        </p:pic>
        <p:sp>
          <p:nvSpPr>
            <p:cNvPr id="13" name="Прямоугольник 12"/>
            <p:cNvSpPr/>
            <p:nvPr/>
          </p:nvSpPr>
          <p:spPr bwMode="auto">
            <a:xfrm>
              <a:off x="7896226" y="1133474"/>
              <a:ext cx="1771649"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283031" y="1071176"/>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a:solidFill>
                  <a:prstClr val="black"/>
                </a:solidFill>
                <a:latin typeface="Arial" panose="020B0604020202020204" pitchFamily="34" charset="0"/>
                <a:cs typeface="Arial" panose="020B0604020202020204" pitchFamily="34" charset="0"/>
              </a:rPr>
              <a:t>Объемы </a:t>
            </a:r>
            <a:r>
              <a:rPr lang="ru-RU" sz="1800" b="1" dirty="0" smtClean="0">
                <a:solidFill>
                  <a:prstClr val="black"/>
                </a:solidFill>
                <a:latin typeface="Arial" panose="020B0604020202020204" pitchFamily="34" charset="0"/>
                <a:cs typeface="Arial" panose="020B0604020202020204" pitchFamily="34" charset="0"/>
              </a:rPr>
              <a:t>финансирования – 48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9 600,0 </a:t>
            </a:r>
            <a:r>
              <a:rPr lang="ru-RU" sz="1800" b="1" dirty="0">
                <a:solidFill>
                  <a:prstClr val="black"/>
                </a:solidFill>
                <a:latin typeface="Arial" panose="020B0604020202020204" pitchFamily="34" charset="0"/>
                <a:cs typeface="Arial" panose="020B0604020202020204" pitchFamily="34" charset="0"/>
              </a:rPr>
              <a:t>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a:t>
            </a:r>
            <a:r>
              <a:rPr lang="ru-RU" sz="1800" b="1" dirty="0" smtClean="0">
                <a:solidFill>
                  <a:prstClr val="black"/>
                </a:solidFill>
                <a:latin typeface="Arial" panose="020B0604020202020204" pitchFamily="34" charset="0"/>
                <a:cs typeface="Arial" panose="020B0604020202020204" pitchFamily="34" charset="0"/>
              </a:rPr>
              <a:t>38 400,0 </a:t>
            </a:r>
            <a:r>
              <a:rPr lang="ru-RU" sz="1800" b="1" dirty="0">
                <a:solidFill>
                  <a:prstClr val="black"/>
                </a:solidFill>
                <a:latin typeface="Arial" panose="020B0604020202020204" pitchFamily="34" charset="0"/>
                <a:cs typeface="Arial" panose="020B0604020202020204" pitchFamily="34" charset="0"/>
              </a:rPr>
              <a:t>тыс. руб. средства федерального бюджета</a:t>
            </a:r>
          </a:p>
        </p:txBody>
      </p:sp>
      <p:sp>
        <p:nvSpPr>
          <p:cNvPr id="15" name="Прямоугольник 14"/>
          <p:cNvSpPr/>
          <p:nvPr/>
        </p:nvSpPr>
        <p:spPr>
          <a:xfrm>
            <a:off x="1666875" y="628213"/>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06.09.2016</a:t>
            </a:r>
          </a:p>
        </p:txBody>
      </p:sp>
    </p:spTree>
    <p:extLst>
      <p:ext uri="{BB962C8B-B14F-4D97-AF65-F5344CB8AC3E}">
        <p14:creationId xmlns:p14="http://schemas.microsoft.com/office/powerpoint/2010/main" val="2488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152400"/>
            <a:ext cx="9240837" cy="553998"/>
          </a:xfrm>
        </p:spPr>
        <p:txBody>
          <a:bodyPr/>
          <a:lstStyle/>
          <a:p>
            <a:pPr algn="ctr" fontAlgn="auto">
              <a:spcBef>
                <a:spcPts val="0"/>
              </a:spcBef>
              <a:spcAft>
                <a:spcPts val="0"/>
              </a:spcAft>
              <a:defRPr/>
            </a:pPr>
            <a:r>
              <a:rPr lang="ru-RU" sz="1800" dirty="0" smtClean="0">
                <a:latin typeface="Arial" panose="020B0604020202020204" pitchFamily="34" charset="0"/>
                <a:cs typeface="Arial" panose="020B0604020202020204" pitchFamily="34" charset="0"/>
              </a:rPr>
              <a:t>СОЦИАЛЬНО ЗНАЧИМЫЕ ВИДЫ ДЕЯТЕЛЬНОСТИ </a:t>
            </a:r>
            <a:r>
              <a:rPr lang="ru-RU" sz="1800" u="sng" dirty="0" smtClean="0">
                <a:latin typeface="Arial" panose="020B0604020202020204" pitchFamily="34" charset="0"/>
                <a:cs typeface="Arial" panose="020B0604020202020204" pitchFamily="34" charset="0"/>
              </a:rPr>
              <a:t/>
            </a:r>
            <a:br>
              <a:rPr lang="ru-RU" sz="1800" u="sng"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 </a:t>
            </a:r>
            <a:r>
              <a:rPr lang="ru-RU" sz="1800" i="1" u="sng" dirty="0">
                <a:latin typeface="Arial" panose="020B0604020202020204" pitchFamily="34" charset="0"/>
                <a:cs typeface="Arial" panose="020B0604020202020204" pitchFamily="34" charset="0"/>
              </a:rPr>
              <a:t>(в соответствии с программой</a:t>
            </a:r>
            <a:r>
              <a:rPr lang="ru-RU" sz="1800" i="1" u="sng" dirty="0" smtClean="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17</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7" name="Прямоугольник 18"/>
          <p:cNvSpPr>
            <a:spLocks noChangeArrowheads="1"/>
          </p:cNvSpPr>
          <p:nvPr/>
        </p:nvSpPr>
        <p:spPr bwMode="auto">
          <a:xfrm>
            <a:off x="533400" y="990600"/>
            <a:ext cx="9201148"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smtClean="0"/>
              <a:t>Социальное обслуживание граждан</a:t>
            </a:r>
            <a:endParaRPr lang="ru-RU" b="1" dirty="0" smtClean="0">
              <a:latin typeface="Arial" panose="020B0604020202020204" pitchFamily="34" charset="0"/>
              <a:cs typeface="Arial" panose="020B0604020202020204" pitchFamily="34" charset="0"/>
            </a:endParaRPr>
          </a:p>
        </p:txBody>
      </p:sp>
      <p:sp>
        <p:nvSpPr>
          <p:cNvPr id="11" name="Прямоугольник 18"/>
          <p:cNvSpPr>
            <a:spLocks noChangeArrowheads="1"/>
          </p:cNvSpPr>
          <p:nvPr/>
        </p:nvSpPr>
        <p:spPr bwMode="auto">
          <a:xfrm>
            <a:off x="533400" y="4859553"/>
            <a:ext cx="9201147" cy="703047"/>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b="1" dirty="0"/>
              <a:t>К</a:t>
            </a:r>
            <a:r>
              <a:rPr lang="ru-RU" b="1" dirty="0" smtClean="0"/>
              <a:t>ультурно-просветительской деятельность (театры, школы-студии, музыкальные учреждения, творческие мастерские)</a:t>
            </a:r>
          </a:p>
        </p:txBody>
      </p:sp>
      <p:sp>
        <p:nvSpPr>
          <p:cNvPr id="12" name="Прямоугольник 18"/>
          <p:cNvSpPr>
            <a:spLocks noChangeArrowheads="1"/>
          </p:cNvSpPr>
          <p:nvPr/>
        </p:nvSpPr>
        <p:spPr bwMode="auto">
          <a:xfrm>
            <a:off x="533400" y="1914524"/>
            <a:ext cx="9201148"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a:t>У</a:t>
            </a:r>
            <a:r>
              <a:rPr lang="ru-RU" b="1" dirty="0" smtClean="0"/>
              <a:t>слуги здравоохранения, физической культуры и массового спорта</a:t>
            </a:r>
            <a:endParaRPr lang="ru-RU" b="1" dirty="0" smtClean="0">
              <a:latin typeface="Arial" panose="020B0604020202020204" pitchFamily="34" charset="0"/>
              <a:cs typeface="Arial" panose="020B0604020202020204" pitchFamily="34" charset="0"/>
            </a:endParaRPr>
          </a:p>
        </p:txBody>
      </p:sp>
      <p:sp>
        <p:nvSpPr>
          <p:cNvPr id="13" name="Прямоугольник 18"/>
          <p:cNvSpPr>
            <a:spLocks noChangeArrowheads="1"/>
          </p:cNvSpPr>
          <p:nvPr/>
        </p:nvSpPr>
        <p:spPr bwMode="auto">
          <a:xfrm>
            <a:off x="533400" y="2762250"/>
            <a:ext cx="9201147"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a:t>Д</a:t>
            </a:r>
            <a:r>
              <a:rPr lang="ru-RU" b="1" dirty="0" smtClean="0"/>
              <a:t>етские и молодежные кружки, секции, студии</a:t>
            </a:r>
            <a:endParaRPr lang="ru-RU" b="1" dirty="0" smtClean="0">
              <a:latin typeface="Arial" panose="020B0604020202020204" pitchFamily="34" charset="0"/>
              <a:cs typeface="Arial" panose="020B0604020202020204" pitchFamily="34" charset="0"/>
            </a:endParaRPr>
          </a:p>
        </p:txBody>
      </p:sp>
      <p:sp>
        <p:nvSpPr>
          <p:cNvPr id="14" name="Прямоугольник 18"/>
          <p:cNvSpPr>
            <a:spLocks noChangeArrowheads="1"/>
          </p:cNvSpPr>
          <p:nvPr/>
        </p:nvSpPr>
        <p:spPr bwMode="auto">
          <a:xfrm>
            <a:off x="533400" y="3478426"/>
            <a:ext cx="9201148" cy="1017373"/>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lnSpc>
                <a:spcPts val="1800"/>
              </a:lnSpc>
              <a:spcBef>
                <a:spcPts val="0"/>
              </a:spcBef>
              <a:spcAft>
                <a:spcPts val="0"/>
              </a:spcAft>
              <a:defRPr/>
            </a:pPr>
            <a:r>
              <a:rPr lang="ru-RU" b="1" dirty="0"/>
              <a:t>П</a:t>
            </a:r>
            <a:r>
              <a:rPr lang="ru-RU" b="1" dirty="0" smtClean="0"/>
              <a:t>роизводство и (или) реализация медицинской техники, </a:t>
            </a:r>
            <a:br>
              <a:rPr lang="ru-RU" b="1" dirty="0" smtClean="0"/>
            </a:br>
            <a:r>
              <a:rPr lang="ru-RU" b="1" dirty="0" smtClean="0"/>
              <a:t>протезно-ортопедических изделий, а также технических средств, включая автомототранспорт, материалов для профилактики инвалидности или реабилитации инвалидов</a:t>
            </a:r>
            <a:endParaRPr lang="ru-RU" b="1" dirty="0" smtClean="0">
              <a:latin typeface="Arial" panose="020B0604020202020204" pitchFamily="34" charset="0"/>
              <a:cs typeface="Arial" panose="020B0604020202020204" pitchFamily="34" charset="0"/>
            </a:endParaRPr>
          </a:p>
        </p:txBody>
      </p:sp>
      <p:sp>
        <p:nvSpPr>
          <p:cNvPr id="15" name="Прямоугольник 18"/>
          <p:cNvSpPr>
            <a:spLocks noChangeArrowheads="1"/>
          </p:cNvSpPr>
          <p:nvPr/>
        </p:nvSpPr>
        <p:spPr bwMode="auto">
          <a:xfrm>
            <a:off x="544579" y="5890184"/>
            <a:ext cx="9201147" cy="750672"/>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b="1" dirty="0"/>
              <a:t>О</a:t>
            </a:r>
            <a:r>
              <a:rPr lang="ru-RU" b="1" dirty="0" smtClean="0"/>
              <a:t>бразовательные услуги для граждан, имеющих ограниченный доступ к образовательным услугам</a:t>
            </a:r>
          </a:p>
        </p:txBody>
      </p:sp>
      <p:sp>
        <p:nvSpPr>
          <p:cNvPr id="16" name="Прямоугольник 15"/>
          <p:cNvSpPr/>
          <p:nvPr/>
        </p:nvSpPr>
        <p:spPr>
          <a:xfrm>
            <a:off x="87964" y="533400"/>
            <a:ext cx="685800" cy="62672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Прямоугольник 16"/>
          <p:cNvSpPr/>
          <p:nvPr/>
        </p:nvSpPr>
        <p:spPr>
          <a:xfrm>
            <a:off x="87964" y="1447800"/>
            <a:ext cx="685800" cy="6267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Прямоугольник 17"/>
          <p:cNvSpPr/>
          <p:nvPr/>
        </p:nvSpPr>
        <p:spPr>
          <a:xfrm>
            <a:off x="87964" y="2362200"/>
            <a:ext cx="685800" cy="6267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Прямоугольник 18"/>
          <p:cNvSpPr/>
          <p:nvPr/>
        </p:nvSpPr>
        <p:spPr>
          <a:xfrm>
            <a:off x="87964" y="3227042"/>
            <a:ext cx="685800" cy="62672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Прямоугольник 19"/>
          <p:cNvSpPr/>
          <p:nvPr/>
        </p:nvSpPr>
        <p:spPr>
          <a:xfrm>
            <a:off x="86895" y="4608169"/>
            <a:ext cx="685800" cy="62672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Прямоугольник 20"/>
          <p:cNvSpPr/>
          <p:nvPr/>
        </p:nvSpPr>
        <p:spPr>
          <a:xfrm>
            <a:off x="76200" y="5638800"/>
            <a:ext cx="685800" cy="62672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399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177800"/>
            <a:ext cx="9240837" cy="553998"/>
          </a:xfrm>
        </p:spPr>
        <p:txBody>
          <a:bodyPr/>
          <a:lstStyle/>
          <a:p>
            <a:pPr algn="ctr"/>
            <a:r>
              <a:rPr lang="ru-RU" sz="1800" dirty="0" smtClean="0"/>
              <a:t>КОМПЕНСАЦИЯ ЗАТРАТ НА СОЗДАНИЕ И </a:t>
            </a:r>
            <a:r>
              <a:rPr lang="ru-RU" sz="1800" dirty="0"/>
              <a:t>РАЗВИТИЕ </a:t>
            </a:r>
            <a:r>
              <a:rPr lang="ru-RU" sz="1800" dirty="0" smtClean="0"/>
              <a:t>ЦЕНТРОВ ВРЕМЯПРЕПРОВОЖДЕНИЯ ДЕТЕЙ </a:t>
            </a:r>
            <a:endParaRPr lang="en-US" sz="1800" dirty="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18</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06365" y="2809875"/>
            <a:ext cx="4048125" cy="374332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a:latin typeface="Arial" panose="020B0604020202020204" pitchFamily="34" charset="0"/>
                <a:cs typeface="Arial" panose="020B0604020202020204" pitchFamily="34" charset="0"/>
              </a:rPr>
              <a:t>УСЛОВИЯ </a:t>
            </a:r>
            <a:endParaRPr lang="ru-RU" sz="1500" b="1" u="sng"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ПРЕДОСТАВЛЕНИЯ </a:t>
            </a:r>
            <a:r>
              <a:rPr lang="ru-RU" sz="1500" b="1" u="sng" dirty="0">
                <a:latin typeface="Arial" panose="020B0604020202020204" pitchFamily="34" charset="0"/>
                <a:cs typeface="Arial" panose="020B0604020202020204" pitchFamily="34" charset="0"/>
              </a:rPr>
              <a:t>СУБСИДИИ</a:t>
            </a:r>
            <a:r>
              <a:rPr lang="ru-RU" b="1" u="sng" dirty="0" smtClean="0">
                <a:latin typeface="Arial" panose="020B0604020202020204" pitchFamily="34" charset="0"/>
                <a:cs typeface="Arial" panose="020B0604020202020204" pitchFamily="34" charset="0"/>
              </a:rPr>
              <a:t>:</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a:t>
            </a:r>
          </a:p>
          <a:p>
            <a:pPr fontAlgn="auto">
              <a:spcBef>
                <a:spcPts val="0"/>
              </a:spcBef>
              <a:spcAft>
                <a:spcPts val="0"/>
              </a:spcAft>
              <a:defRPr/>
            </a:pPr>
            <a:r>
              <a:rPr lang="ru-RU" b="1" dirty="0" smtClean="0">
                <a:solidFill>
                  <a:srgbClr val="00B050"/>
                </a:solidFill>
                <a:latin typeface="Arial" panose="020B0604020202020204" pitchFamily="34" charset="0"/>
                <a:cs typeface="Arial" panose="020B0604020202020204" pitchFamily="34" charset="0"/>
              </a:rPr>
              <a:t>1,5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endParaRPr lang="ru-RU" sz="700" b="1"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субъект МСП обеспечивает софинансирование  расходов в размере не менее 15% от     суммы получаемой субсидии;</a:t>
            </a:r>
          </a:p>
          <a:p>
            <a:pPr fontAlgn="auto">
              <a:spcBef>
                <a:spcPts val="0"/>
              </a:spcBef>
              <a:spcAft>
                <a:spcPts val="0"/>
              </a:spcAft>
              <a:defRPr/>
            </a:pPr>
            <a:endParaRPr lang="ru-RU" sz="700" b="1"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обязательство по осуществлению деятельности не менее 3-х лет.</a:t>
            </a:r>
          </a:p>
        </p:txBody>
      </p:sp>
      <p:sp>
        <p:nvSpPr>
          <p:cNvPr id="10" name="Прямоугольник 18"/>
          <p:cNvSpPr>
            <a:spLocks noChangeArrowheads="1"/>
          </p:cNvSpPr>
          <p:nvPr/>
        </p:nvSpPr>
        <p:spPr bwMode="auto">
          <a:xfrm>
            <a:off x="4876800" y="2829394"/>
            <a:ext cx="4636632" cy="3667124"/>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АРЕНДНЫЕ ПЛАТЕЖИ</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ВЫКУП ПОМЕЩЕНИЯ</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ТЕКУЩИЙ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аренда более 11 месяцев</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КАПИТАЛЬНЫЙ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 / аренда более 3 лет</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РЕКОНСТРУКЦИЯ ПОМЕЩЕНИЙ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ПРИОБРЕТЕНИЕ ОБОРУДОВАНИЯ, МЕБЕЛИ, МАТЕРИАЛОВ, ИНВЕНТАРЯ;</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ОПЛАТА КОММУНАЛЬНЫХ УСЛУГ, УСЛУГ ЭЛЕКТРОСНАБЖЕНИЯ.</a:t>
            </a:r>
          </a:p>
        </p:txBody>
      </p:sp>
      <p:grpSp>
        <p:nvGrpSpPr>
          <p:cNvPr id="11" name="Группа 10"/>
          <p:cNvGrpSpPr/>
          <p:nvPr/>
        </p:nvGrpSpPr>
        <p:grpSpPr>
          <a:xfrm>
            <a:off x="7467601" y="733426"/>
            <a:ext cx="2209799" cy="1636112"/>
            <a:chOff x="7600951" y="1514475"/>
            <a:chExt cx="1811105" cy="1266825"/>
          </a:xfrm>
        </p:grpSpPr>
        <p:pic>
          <p:nvPicPr>
            <p:cNvPr id="12" name="Picture 1" descr="C:\Users\PetrovaVYu\Downloads\детские центры.jpg"/>
            <p:cNvPicPr>
              <a:picLocks noChangeAspect="1" noChangeArrowheads="1"/>
            </p:cNvPicPr>
            <p:nvPr/>
          </p:nvPicPr>
          <p:blipFill>
            <a:blip r:embed="rId2" cstate="print"/>
            <a:srcRect/>
            <a:stretch>
              <a:fillRect/>
            </a:stretch>
          </p:blipFill>
          <p:spPr bwMode="auto">
            <a:xfrm>
              <a:off x="7620000" y="1514475"/>
              <a:ext cx="1790700" cy="1257300"/>
            </a:xfrm>
            <a:prstGeom prst="rect">
              <a:avLst/>
            </a:prstGeom>
            <a:noFill/>
          </p:spPr>
        </p:pic>
        <p:sp>
          <p:nvSpPr>
            <p:cNvPr id="13" name="Прямоугольник 12"/>
            <p:cNvSpPr/>
            <p:nvPr/>
          </p:nvSpPr>
          <p:spPr bwMode="auto">
            <a:xfrm>
              <a:off x="7600951" y="1523999"/>
              <a:ext cx="1811105"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152400" y="1202338"/>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38 000,0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i="1" dirty="0" smtClean="0">
                <a:solidFill>
                  <a:prstClr val="black"/>
                </a:solidFill>
                <a:latin typeface="Arial" panose="020B0604020202020204" pitchFamily="34" charset="0"/>
                <a:cs typeface="Arial" panose="020B0604020202020204" pitchFamily="34" charset="0"/>
              </a:rPr>
              <a:t>7 600,0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бюджета Московской области</a:t>
            </a:r>
          </a:p>
          <a:p>
            <a:pPr lvl="0">
              <a:buFontTx/>
              <a:buChar char="-"/>
              <a:defRPr/>
            </a:pPr>
            <a:r>
              <a:rPr lang="ru-RU" sz="1800" b="1" i="1" dirty="0">
                <a:solidFill>
                  <a:prstClr val="black"/>
                </a:solidFill>
                <a:latin typeface="Arial" panose="020B0604020202020204" pitchFamily="34" charset="0"/>
                <a:cs typeface="Arial" panose="020B0604020202020204" pitchFamily="34" charset="0"/>
              </a:rPr>
              <a:t> </a:t>
            </a:r>
            <a:r>
              <a:rPr lang="ru-RU" sz="1800" b="1" i="1" dirty="0" smtClean="0">
                <a:solidFill>
                  <a:prstClr val="black"/>
                </a:solidFill>
                <a:latin typeface="Arial" panose="020B0604020202020204" pitchFamily="34" charset="0"/>
                <a:cs typeface="Arial" panose="020B0604020202020204" pitchFamily="34" charset="0"/>
              </a:rPr>
              <a:t>30 400,0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5" name="Прямоугольник 14"/>
          <p:cNvSpPr/>
          <p:nvPr/>
        </p:nvSpPr>
        <p:spPr>
          <a:xfrm>
            <a:off x="1666875" y="813956"/>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16.09.2016</a:t>
            </a:r>
          </a:p>
        </p:txBody>
      </p:sp>
    </p:spTree>
    <p:extLst>
      <p:ext uri="{BB962C8B-B14F-4D97-AF65-F5344CB8AC3E}">
        <p14:creationId xmlns:p14="http://schemas.microsoft.com/office/powerpoint/2010/main" val="273259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7702947" y="6590256"/>
            <a:ext cx="2063750" cy="182562"/>
          </a:xfrm>
        </p:spPr>
        <p:txBody>
          <a:bodyPr/>
          <a:lstStyle/>
          <a:p>
            <a:pPr>
              <a:defRPr/>
            </a:pPr>
            <a:fld id="{A75F70F0-0F10-43DB-B21C-44BBECAE22B0}" type="slidenum">
              <a:rPr lang="en-US" altLang="ru-RU" smtClean="0"/>
              <a:pPr>
                <a:defRPr/>
              </a:pPr>
              <a:t>1</a:t>
            </a:fld>
            <a:endParaRPr lang="en-US" altLang="ru-RU" dirty="0"/>
          </a:p>
        </p:txBody>
      </p:sp>
      <p:sp>
        <p:nvSpPr>
          <p:cNvPr id="6" name="TextBox 10"/>
          <p:cNvSpPr txBox="1">
            <a:spLocks noChangeArrowheads="1"/>
          </p:cNvSpPr>
          <p:nvPr/>
        </p:nvSpPr>
        <p:spPr bwMode="auto">
          <a:xfrm>
            <a:off x="3637360" y="1285875"/>
            <a:ext cx="184731" cy="369332"/>
          </a:xfrm>
          <a:prstGeom prst="rect">
            <a:avLst/>
          </a:prstGeom>
          <a:noFill/>
          <a:ln w="9525">
            <a:noFill/>
            <a:miter lim="800000"/>
            <a:headEnd/>
            <a:tailEnd/>
          </a:ln>
        </p:spPr>
        <p:txBody>
          <a:bodyPr wrap="none">
            <a:spAutoFit/>
          </a:bodyPr>
          <a:lstStyle/>
          <a:p>
            <a:endParaRPr lang="ru-RU" altLang="ru-RU" dirty="0">
              <a:latin typeface="Calibri" pitchFamily="34" charset="0"/>
            </a:endParaRPr>
          </a:p>
        </p:txBody>
      </p:sp>
      <p:sp>
        <p:nvSpPr>
          <p:cNvPr id="8" name="TextBox 7"/>
          <p:cNvSpPr txBox="1"/>
          <p:nvPr/>
        </p:nvSpPr>
        <p:spPr>
          <a:xfrm>
            <a:off x="3617485" y="1020646"/>
            <a:ext cx="1636987" cy="461665"/>
          </a:xfrm>
          <a:prstGeom prst="rect">
            <a:avLst/>
          </a:prstGeom>
          <a:noFill/>
        </p:spPr>
        <p:txBody>
          <a:bodyPr wrap="none">
            <a:spAutoFit/>
          </a:bodyPr>
          <a:lstStyle/>
          <a:p>
            <a:pPr>
              <a:defRPr/>
            </a:pPr>
            <a:r>
              <a:rPr lang="ru-RU" sz="2400" b="1" dirty="0">
                <a:solidFill>
                  <a:schemeClr val="accent6">
                    <a:lumMod val="75000"/>
                  </a:schemeClr>
                </a:solidFill>
                <a:latin typeface="+mn-lt"/>
              </a:rPr>
              <a:t>Критерии</a:t>
            </a:r>
          </a:p>
        </p:txBody>
      </p:sp>
      <p:sp>
        <p:nvSpPr>
          <p:cNvPr id="13" name="TextBox 12"/>
          <p:cNvSpPr txBox="1"/>
          <p:nvPr/>
        </p:nvSpPr>
        <p:spPr>
          <a:xfrm>
            <a:off x="6933887" y="976139"/>
            <a:ext cx="2097305" cy="461665"/>
          </a:xfrm>
          <a:prstGeom prst="rect">
            <a:avLst/>
          </a:prstGeom>
          <a:noFill/>
        </p:spPr>
        <p:txBody>
          <a:bodyPr wrap="none">
            <a:spAutoFit/>
          </a:bodyPr>
          <a:lstStyle/>
          <a:p>
            <a:pPr>
              <a:defRPr/>
            </a:pPr>
            <a:r>
              <a:rPr lang="ru-RU" sz="2400" b="1" dirty="0" smtClean="0">
                <a:solidFill>
                  <a:schemeClr val="accent6">
                    <a:lumMod val="75000"/>
                  </a:schemeClr>
                </a:solidFill>
                <a:latin typeface="+mn-lt"/>
              </a:rPr>
              <a:t>Количество*</a:t>
            </a:r>
            <a:endParaRPr lang="ru-RU" sz="2400" b="1" dirty="0">
              <a:solidFill>
                <a:schemeClr val="accent6">
                  <a:lumMod val="75000"/>
                </a:schemeClr>
              </a:solidFill>
              <a:latin typeface="+mn-lt"/>
            </a:endParaRPr>
          </a:p>
        </p:txBody>
      </p:sp>
      <p:sp>
        <p:nvSpPr>
          <p:cNvPr id="15" name="TextBox 14"/>
          <p:cNvSpPr txBox="1"/>
          <p:nvPr/>
        </p:nvSpPr>
        <p:spPr>
          <a:xfrm>
            <a:off x="6933887" y="5974421"/>
            <a:ext cx="2560990" cy="369332"/>
          </a:xfrm>
          <a:prstGeom prst="rect">
            <a:avLst/>
          </a:prstGeom>
          <a:noFill/>
        </p:spPr>
        <p:txBody>
          <a:bodyPr wrap="square">
            <a:spAutoFit/>
          </a:bodyPr>
          <a:lstStyle/>
          <a:p>
            <a:pPr>
              <a:defRPr/>
            </a:pPr>
            <a:r>
              <a:rPr lang="ru-RU" b="1" dirty="0" smtClean="0">
                <a:solidFill>
                  <a:schemeClr val="accent6">
                    <a:lumMod val="75000"/>
                  </a:schemeClr>
                </a:solidFill>
                <a:latin typeface="+mn-lt"/>
              </a:rPr>
              <a:t>Итого: 291 684 </a:t>
            </a:r>
            <a:endParaRPr lang="ru-RU" b="1" dirty="0">
              <a:solidFill>
                <a:schemeClr val="accent6">
                  <a:lumMod val="75000"/>
                </a:schemeClr>
              </a:solidFill>
              <a:latin typeface="+mn-lt"/>
            </a:endParaRPr>
          </a:p>
        </p:txBody>
      </p:sp>
      <p:sp>
        <p:nvSpPr>
          <p:cNvPr id="19" name="Прямоугольник 18"/>
          <p:cNvSpPr/>
          <p:nvPr/>
        </p:nvSpPr>
        <p:spPr>
          <a:xfrm>
            <a:off x="119666" y="189649"/>
            <a:ext cx="9647031" cy="461665"/>
          </a:xfrm>
          <a:prstGeom prst="rect">
            <a:avLst/>
          </a:prstGeom>
        </p:spPr>
        <p:txBody>
          <a:bodyPr wrap="square">
            <a:spAutoFit/>
          </a:bodyPr>
          <a:lstStyle/>
          <a:p>
            <a:pPr algn="ctr" defTabSz="457200"/>
            <a:r>
              <a:rPr lang="ru-RU" altLang="ru-RU" sz="2400" b="1" dirty="0">
                <a:solidFill>
                  <a:schemeClr val="tx2"/>
                </a:solidFill>
                <a:latin typeface="+mj-lt"/>
              </a:rPr>
              <a:t>Малые и средние компании Московской области</a:t>
            </a:r>
            <a:endParaRPr lang="en-US" altLang="ru-RU" sz="2400" b="1" dirty="0">
              <a:solidFill>
                <a:schemeClr val="tx2"/>
              </a:solidFill>
              <a:latin typeface="+mj-lt"/>
            </a:endParaRPr>
          </a:p>
        </p:txBody>
      </p:sp>
      <p:pic>
        <p:nvPicPr>
          <p:cNvPr id="1026" name="Picture 2" descr="http://www.newportcapitalfinance.com/wp-content/uploads/2014/10/small-business-icon.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968" y="1714306"/>
            <a:ext cx="803911" cy="8039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newportcapitalfinance.com/wp-content/uploads/2014/10/small-business-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410" y="3413669"/>
            <a:ext cx="603029" cy="6030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newportcapitalfinance.com/wp-content/uploads/2014/10/small-business-icon.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404" y="4876352"/>
            <a:ext cx="493043" cy="493043"/>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1508922" y="1950410"/>
            <a:ext cx="1289134" cy="400110"/>
          </a:xfrm>
          <a:prstGeom prst="rect">
            <a:avLst/>
          </a:prstGeom>
        </p:spPr>
        <p:txBody>
          <a:bodyPr wrap="none">
            <a:spAutoFit/>
          </a:bodyPr>
          <a:lstStyle/>
          <a:p>
            <a:pPr algn="ctr">
              <a:defRPr/>
            </a:pPr>
            <a:r>
              <a:rPr lang="ru-RU" sz="2000" b="1" dirty="0">
                <a:solidFill>
                  <a:schemeClr val="tx2"/>
                </a:solidFill>
              </a:rPr>
              <a:t>Средние</a:t>
            </a:r>
          </a:p>
        </p:txBody>
      </p:sp>
      <p:sp>
        <p:nvSpPr>
          <p:cNvPr id="25" name="Прямоугольник 24"/>
          <p:cNvSpPr/>
          <p:nvPr/>
        </p:nvSpPr>
        <p:spPr>
          <a:xfrm>
            <a:off x="1618760" y="3548702"/>
            <a:ext cx="1069459" cy="400110"/>
          </a:xfrm>
          <a:prstGeom prst="rect">
            <a:avLst/>
          </a:prstGeom>
        </p:spPr>
        <p:txBody>
          <a:bodyPr wrap="none">
            <a:spAutoFit/>
          </a:bodyPr>
          <a:lstStyle/>
          <a:p>
            <a:pPr algn="ctr">
              <a:defRPr/>
            </a:pPr>
            <a:r>
              <a:rPr lang="ru-RU" sz="2000" b="1" dirty="0">
                <a:solidFill>
                  <a:schemeClr val="tx2"/>
                </a:solidFill>
              </a:rPr>
              <a:t>Малые</a:t>
            </a:r>
          </a:p>
        </p:txBody>
      </p:sp>
      <p:sp>
        <p:nvSpPr>
          <p:cNvPr id="26" name="Прямоугольник 25"/>
          <p:cNvSpPr/>
          <p:nvPr/>
        </p:nvSpPr>
        <p:spPr>
          <a:xfrm>
            <a:off x="1640211" y="4938772"/>
            <a:ext cx="997389" cy="400110"/>
          </a:xfrm>
          <a:prstGeom prst="rect">
            <a:avLst/>
          </a:prstGeom>
        </p:spPr>
        <p:txBody>
          <a:bodyPr wrap="none">
            <a:spAutoFit/>
          </a:bodyPr>
          <a:lstStyle/>
          <a:p>
            <a:r>
              <a:rPr lang="ru-RU" sz="2000" b="1" dirty="0">
                <a:solidFill>
                  <a:schemeClr val="tx2"/>
                </a:solidFill>
              </a:rPr>
              <a:t>Микро</a:t>
            </a:r>
            <a:endParaRPr lang="ru-RU" sz="2000" dirty="0">
              <a:solidFill>
                <a:schemeClr val="tx2"/>
              </a:solidFill>
            </a:endParaRPr>
          </a:p>
        </p:txBody>
      </p:sp>
      <p:sp>
        <p:nvSpPr>
          <p:cNvPr id="24" name="Прямоугольник 23"/>
          <p:cNvSpPr/>
          <p:nvPr/>
        </p:nvSpPr>
        <p:spPr bwMode="auto">
          <a:xfrm>
            <a:off x="2819400" y="2024539"/>
            <a:ext cx="3352800" cy="9377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от </a:t>
            </a:r>
            <a:r>
              <a:rPr lang="ru-RU" sz="1600" b="1" dirty="0"/>
              <a:t>101 до 250 человек</a:t>
            </a:r>
          </a:p>
          <a:p>
            <a:pPr>
              <a:buFontTx/>
              <a:buChar char="-"/>
              <a:defRPr/>
            </a:pPr>
            <a:r>
              <a:rPr lang="ru-RU" sz="1600" b="1" dirty="0"/>
              <a:t> не более </a:t>
            </a:r>
            <a:r>
              <a:rPr lang="ru-RU" sz="1600" b="1" dirty="0" smtClean="0"/>
              <a:t>2 млрд </a:t>
            </a:r>
            <a:r>
              <a:rPr lang="ru-RU" sz="1600" b="1" dirty="0"/>
              <a:t>руб</a:t>
            </a:r>
            <a:r>
              <a:rPr lang="ru-RU" sz="1600" dirty="0" smtClean="0"/>
              <a:t>.</a:t>
            </a:r>
          </a:p>
        </p:txBody>
      </p:sp>
      <p:sp>
        <p:nvSpPr>
          <p:cNvPr id="29" name="Прямоугольник 28"/>
          <p:cNvSpPr/>
          <p:nvPr/>
        </p:nvSpPr>
        <p:spPr bwMode="auto">
          <a:xfrm>
            <a:off x="2828926" y="3557818"/>
            <a:ext cx="3390900" cy="91893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от </a:t>
            </a:r>
            <a:r>
              <a:rPr lang="ru-RU" sz="1600" b="1" dirty="0"/>
              <a:t>16 до 100 человек</a:t>
            </a:r>
          </a:p>
          <a:p>
            <a:pPr>
              <a:buFontTx/>
              <a:buChar char="-"/>
              <a:defRPr/>
            </a:pPr>
            <a:r>
              <a:rPr lang="ru-RU" sz="1600" b="1" dirty="0"/>
              <a:t> не более </a:t>
            </a:r>
            <a:r>
              <a:rPr lang="ru-RU" sz="1600" b="1" dirty="0" smtClean="0"/>
              <a:t>800 млн </a:t>
            </a:r>
            <a:r>
              <a:rPr lang="ru-RU" sz="1600" b="1" dirty="0"/>
              <a:t>руб</a:t>
            </a:r>
            <a:r>
              <a:rPr lang="ru-RU" sz="1600" b="1" dirty="0" smtClean="0"/>
              <a:t>.</a:t>
            </a:r>
          </a:p>
          <a:p>
            <a:pPr>
              <a:defRPr/>
            </a:pPr>
            <a:endParaRPr lang="ru-RU" sz="1600" b="1" dirty="0"/>
          </a:p>
        </p:txBody>
      </p:sp>
      <p:sp>
        <p:nvSpPr>
          <p:cNvPr id="30" name="Прямоугольник 29"/>
          <p:cNvSpPr/>
          <p:nvPr/>
        </p:nvSpPr>
        <p:spPr bwMode="auto">
          <a:xfrm>
            <a:off x="2971800" y="5010871"/>
            <a:ext cx="3295650" cy="9327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до </a:t>
            </a:r>
            <a:r>
              <a:rPr lang="ru-RU" sz="1600" b="1" dirty="0"/>
              <a:t>15 человек</a:t>
            </a:r>
          </a:p>
          <a:p>
            <a:pPr>
              <a:buFontTx/>
              <a:buChar char="-"/>
              <a:defRPr/>
            </a:pPr>
            <a:r>
              <a:rPr lang="ru-RU" sz="1600" b="1" dirty="0"/>
              <a:t> не более </a:t>
            </a:r>
            <a:r>
              <a:rPr lang="ru-RU" sz="1600" b="1" dirty="0" smtClean="0"/>
              <a:t>120 млн </a:t>
            </a:r>
            <a:r>
              <a:rPr lang="ru-RU" sz="1600" b="1" dirty="0"/>
              <a:t>руб</a:t>
            </a:r>
            <a:r>
              <a:rPr lang="ru-RU" sz="1600" b="1" dirty="0" smtClean="0"/>
              <a:t>.</a:t>
            </a:r>
          </a:p>
        </p:txBody>
      </p:sp>
      <p:sp>
        <p:nvSpPr>
          <p:cNvPr id="31" name="Прямоугольник 30"/>
          <p:cNvSpPr/>
          <p:nvPr/>
        </p:nvSpPr>
        <p:spPr bwMode="auto">
          <a:xfrm>
            <a:off x="6734244" y="1991997"/>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smtClean="0"/>
              <a:t>Средние</a:t>
            </a:r>
          </a:p>
          <a:p>
            <a:pPr algn="ctr">
              <a:defRPr/>
            </a:pPr>
            <a:r>
              <a:rPr lang="ru-RU" sz="1600" dirty="0" smtClean="0"/>
              <a:t>1 084 </a:t>
            </a:r>
            <a:r>
              <a:rPr lang="ru-RU" sz="1600" dirty="0"/>
              <a:t>шт.</a:t>
            </a:r>
          </a:p>
        </p:txBody>
      </p:sp>
      <p:sp>
        <p:nvSpPr>
          <p:cNvPr id="32" name="Прямоугольник 31"/>
          <p:cNvSpPr/>
          <p:nvPr/>
        </p:nvSpPr>
        <p:spPr bwMode="auto">
          <a:xfrm>
            <a:off x="6734244" y="3557819"/>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smtClean="0"/>
              <a:t>Малые</a:t>
            </a:r>
          </a:p>
          <a:p>
            <a:pPr algn="ctr">
              <a:defRPr/>
            </a:pPr>
            <a:r>
              <a:rPr lang="ru-RU" sz="1600" dirty="0" smtClean="0"/>
              <a:t>6 504 </a:t>
            </a:r>
            <a:r>
              <a:rPr lang="ru-RU" sz="1600" dirty="0"/>
              <a:t>шт.</a:t>
            </a:r>
          </a:p>
        </p:txBody>
      </p:sp>
      <p:sp>
        <p:nvSpPr>
          <p:cNvPr id="33" name="Прямоугольник 32"/>
          <p:cNvSpPr/>
          <p:nvPr/>
        </p:nvSpPr>
        <p:spPr bwMode="auto">
          <a:xfrm>
            <a:off x="6734244" y="5010871"/>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a:t>Микро и ИП</a:t>
            </a:r>
          </a:p>
          <a:p>
            <a:pPr algn="ctr">
              <a:defRPr/>
            </a:pPr>
            <a:r>
              <a:rPr lang="ru-RU" sz="1600" dirty="0" smtClean="0"/>
              <a:t>75 095 </a:t>
            </a:r>
            <a:r>
              <a:rPr lang="ru-RU" sz="1600" dirty="0"/>
              <a:t>и </a:t>
            </a:r>
            <a:r>
              <a:rPr lang="ru-RU" sz="1600" dirty="0" smtClean="0"/>
              <a:t>209 000 шт</a:t>
            </a:r>
            <a:r>
              <a:rPr lang="ru-RU" sz="1600" dirty="0"/>
              <a:t>.</a:t>
            </a:r>
          </a:p>
        </p:txBody>
      </p:sp>
      <p:pic>
        <p:nvPicPr>
          <p:cNvPr id="20" name="Рисунок 19" descr="Vzaimodeistvie.jpg"/>
          <p:cNvPicPr>
            <a:picLocks noChangeAspect="1"/>
          </p:cNvPicPr>
          <p:nvPr/>
        </p:nvPicPr>
        <p:blipFill>
          <a:blip r:embed="rId5" cstate="print"/>
          <a:stretch>
            <a:fillRect/>
          </a:stretch>
        </p:blipFill>
        <p:spPr>
          <a:xfrm>
            <a:off x="1609725" y="695325"/>
            <a:ext cx="1600200" cy="1200150"/>
          </a:xfrm>
          <a:prstGeom prst="rect">
            <a:avLst/>
          </a:prstGeom>
        </p:spPr>
      </p:pic>
      <p:sp>
        <p:nvSpPr>
          <p:cNvPr id="27" name="TextBox 26"/>
          <p:cNvSpPr txBox="1"/>
          <p:nvPr/>
        </p:nvSpPr>
        <p:spPr>
          <a:xfrm>
            <a:off x="695012" y="6043439"/>
            <a:ext cx="3204660" cy="338554"/>
          </a:xfrm>
          <a:prstGeom prst="rect">
            <a:avLst/>
          </a:prstGeom>
          <a:noFill/>
        </p:spPr>
        <p:txBody>
          <a:bodyPr wrap="none">
            <a:spAutoFit/>
          </a:bodyPr>
          <a:lstStyle/>
          <a:p>
            <a:pPr>
              <a:defRPr/>
            </a:pPr>
            <a:r>
              <a:rPr lang="ru-RU" sz="1600" b="1" dirty="0" smtClean="0">
                <a:solidFill>
                  <a:schemeClr val="accent6">
                    <a:lumMod val="75000"/>
                  </a:schemeClr>
                </a:solidFill>
                <a:latin typeface="+mn-lt"/>
              </a:rPr>
              <a:t>* По состоянию на 01.01.2016 </a:t>
            </a:r>
            <a:endParaRPr lang="ru-RU" sz="1600" b="1" dirty="0">
              <a:solidFill>
                <a:schemeClr val="accent6">
                  <a:lumMod val="75000"/>
                </a:schemeClr>
              </a:solidFill>
              <a:latin typeface="+mn-lt"/>
            </a:endParaRPr>
          </a:p>
        </p:txBody>
      </p:sp>
    </p:spTree>
    <p:extLst>
      <p:ext uri="{BB962C8B-B14F-4D97-AF65-F5344CB8AC3E}">
        <p14:creationId xmlns:p14="http://schemas.microsoft.com/office/powerpoint/2010/main" val="266771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152400"/>
            <a:ext cx="9240837" cy="553998"/>
          </a:xfrm>
        </p:spPr>
        <p:txBody>
          <a:bodyPr/>
          <a:lstStyle/>
          <a:p>
            <a:pPr algn="ctr"/>
            <a:r>
              <a:rPr lang="ru-RU" sz="1800" dirty="0" smtClean="0"/>
              <a:t>КОМПЕНСАЦИЯ ЗАТРАТ В ОБЛАСТИ РЕМЕСЕЛ, </a:t>
            </a:r>
            <a:br>
              <a:rPr lang="ru-RU" sz="1800" dirty="0" smtClean="0"/>
            </a:br>
            <a:r>
              <a:rPr lang="ru-RU" sz="1800" dirty="0" smtClean="0"/>
              <a:t>НАРОДНЫХ ХУДОЖЕСТВЕННЫХ ПРОМЫСЛОВ</a:t>
            </a:r>
            <a:endParaRPr lang="en-US" sz="18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19</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180974" y="3638550"/>
            <a:ext cx="9382125" cy="299085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a:latin typeface="Arial" panose="020B0604020202020204" pitchFamily="34" charset="0"/>
                <a:cs typeface="Arial" panose="020B0604020202020204" pitchFamily="34" charset="0"/>
              </a:rPr>
              <a:t>- развитие товаропроводящей сети по реализации  ремесленных изделий и </a:t>
            </a:r>
            <a:r>
              <a:rPr lang="ru-RU" b="1" dirty="0" smtClean="0">
                <a:latin typeface="Arial" panose="020B0604020202020204" pitchFamily="34" charset="0"/>
                <a:cs typeface="Arial" panose="020B0604020202020204" pitchFamily="34" charset="0"/>
              </a:rPr>
              <a:t>продукции (арендные платежи, выкуп помещения, ремонт, приобретение основных средств);</a:t>
            </a:r>
          </a:p>
          <a:p>
            <a:r>
              <a:rPr lang="ru-RU" b="1" dirty="0" smtClean="0">
                <a:latin typeface="Arial" panose="020B0604020202020204" pitchFamily="34" charset="0"/>
                <a:cs typeface="Arial" panose="020B0604020202020204" pitchFamily="34" charset="0"/>
              </a:rPr>
              <a:t>- приобретение сырья, расходных материалов и инструментов для изготовления изделий народно художественных промыслов и ремесел;</a:t>
            </a:r>
          </a:p>
          <a:p>
            <a:r>
              <a:rPr lang="ru-RU" b="1" dirty="0" smtClean="0">
                <a:latin typeface="Arial" panose="020B0604020202020204" pitchFamily="34" charset="0"/>
                <a:cs typeface="Arial" panose="020B0604020202020204" pitchFamily="34" charset="0"/>
              </a:rPr>
              <a:t>- первый взнос (аванс) по договорам лизинга оборудования;</a:t>
            </a:r>
          </a:p>
          <a:p>
            <a:r>
              <a:rPr lang="ru-RU" b="1" dirty="0" smtClean="0">
                <a:latin typeface="Arial" panose="020B0604020202020204" pitchFamily="34" charset="0"/>
                <a:cs typeface="Arial" panose="020B0604020202020204" pitchFamily="34" charset="0"/>
              </a:rPr>
              <a:t>- приобретение оборудования в целях создания, и (или) развития либо модернизации производства товаров;</a:t>
            </a:r>
          </a:p>
          <a:p>
            <a:r>
              <a:rPr lang="ru-RU" b="1" dirty="0" smtClean="0">
                <a:latin typeface="Arial" panose="020B0604020202020204" pitchFamily="34" charset="0"/>
                <a:cs typeface="Arial" panose="020B0604020202020204" pitchFamily="34" charset="0"/>
              </a:rPr>
              <a:t>- проценты по кредиту. </a:t>
            </a:r>
            <a:endParaRPr lang="ru-RU" dirty="0" smtClean="0"/>
          </a:p>
        </p:txBody>
      </p:sp>
      <p:sp>
        <p:nvSpPr>
          <p:cNvPr id="9" name="Прямоугольник 18"/>
          <p:cNvSpPr>
            <a:spLocks noChangeArrowheads="1"/>
          </p:cNvSpPr>
          <p:nvPr/>
        </p:nvSpPr>
        <p:spPr bwMode="auto">
          <a:xfrm>
            <a:off x="180974" y="2447925"/>
            <a:ext cx="9372476" cy="111142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marL="171450" indent="-171450" fontAlgn="auto">
              <a:spcBef>
                <a:spcPts val="0"/>
              </a:spcBef>
              <a:spcAft>
                <a:spcPts val="0"/>
              </a:spcAft>
              <a:defRPr/>
            </a:pPr>
            <a:r>
              <a:rPr lang="ru-RU" b="1" dirty="0" smtClean="0">
                <a:latin typeface="Arial" panose="020B0604020202020204" pitchFamily="34" charset="0"/>
                <a:cs typeface="Arial" panose="020B0604020202020204" pitchFamily="34" charset="0"/>
              </a:rPr>
              <a:t>- размер субсидии не более </a:t>
            </a:r>
            <a:r>
              <a:rPr lang="ru-RU" b="1" dirty="0" smtClean="0">
                <a:solidFill>
                  <a:srgbClr val="00B050"/>
                </a:solidFill>
                <a:latin typeface="Arial" panose="020B0604020202020204" pitchFamily="34" charset="0"/>
                <a:cs typeface="Arial" panose="020B0604020202020204" pitchFamily="34" charset="0"/>
              </a:rPr>
              <a:t>1,0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marL="171450" indent="-171450">
              <a:spcBef>
                <a:spcPts val="0"/>
              </a:spcBef>
              <a:spcAft>
                <a:spcPts val="0"/>
              </a:spcAft>
              <a:defRPr/>
            </a:pPr>
            <a:r>
              <a:rPr lang="ru-RU" b="1" dirty="0" smtClean="0">
                <a:latin typeface="Arial" panose="020B0604020202020204" pitchFamily="34" charset="0"/>
                <a:cs typeface="Arial" panose="020B0604020202020204" pitchFamily="34" charset="0"/>
              </a:rPr>
              <a:t>- размер </a:t>
            </a:r>
            <a:r>
              <a:rPr lang="ru-RU" b="1" dirty="0">
                <a:latin typeface="Arial" panose="020B0604020202020204" pitchFamily="34" charset="0"/>
                <a:cs typeface="Arial" panose="020B0604020202020204" pitchFamily="34" charset="0"/>
              </a:rPr>
              <a:t>субсидии не более 70 % от </a:t>
            </a:r>
            <a:r>
              <a:rPr lang="ru-RU" b="1" dirty="0" smtClean="0">
                <a:latin typeface="Arial" panose="020B0604020202020204" pitchFamily="34" charset="0"/>
                <a:cs typeface="Arial" panose="020B0604020202020204" pitchFamily="34" charset="0"/>
              </a:rPr>
              <a:t>фактически произведенных затрат.</a:t>
            </a:r>
            <a:endParaRPr lang="ru-RU" b="1" i="1" dirty="0" smtClean="0">
              <a:latin typeface="Arial" panose="020B0604020202020204" pitchFamily="34" charset="0"/>
              <a:cs typeface="Arial" panose="020B0604020202020204" pitchFamily="34" charset="0"/>
            </a:endParaRPr>
          </a:p>
        </p:txBody>
      </p:sp>
      <p:grpSp>
        <p:nvGrpSpPr>
          <p:cNvPr id="10" name="Группа 9"/>
          <p:cNvGrpSpPr/>
          <p:nvPr/>
        </p:nvGrpSpPr>
        <p:grpSpPr>
          <a:xfrm>
            <a:off x="7391400" y="762000"/>
            <a:ext cx="2171699" cy="1436088"/>
            <a:chOff x="7877175" y="1133474"/>
            <a:chExt cx="1838325" cy="1257301"/>
          </a:xfrm>
        </p:grpSpPr>
        <p:pic>
          <p:nvPicPr>
            <p:cNvPr id="11" name="Picture 2" descr="C:\Users\PetrovaVYu\Downloads\Народные промыслы_1.JPG"/>
            <p:cNvPicPr>
              <a:picLocks noChangeAspect="1" noChangeArrowheads="1"/>
            </p:cNvPicPr>
            <p:nvPr/>
          </p:nvPicPr>
          <p:blipFill>
            <a:blip r:embed="rId2" cstate="print"/>
            <a:srcRect/>
            <a:stretch>
              <a:fillRect/>
            </a:stretch>
          </p:blipFill>
          <p:spPr bwMode="auto">
            <a:xfrm>
              <a:off x="7877175" y="1149122"/>
              <a:ext cx="1838325" cy="1232128"/>
            </a:xfrm>
            <a:prstGeom prst="rect">
              <a:avLst/>
            </a:prstGeom>
            <a:noFill/>
          </p:spPr>
        </p:pic>
        <p:sp>
          <p:nvSpPr>
            <p:cNvPr id="12" name="Прямоугольник 11"/>
            <p:cNvSpPr/>
            <p:nvPr/>
          </p:nvSpPr>
          <p:spPr bwMode="auto">
            <a:xfrm>
              <a:off x="7896226" y="1133474"/>
              <a:ext cx="1811105"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152400" y="1171574"/>
            <a:ext cx="7117894" cy="1148149"/>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10 000,0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i="1" dirty="0" smtClean="0">
                <a:solidFill>
                  <a:prstClr val="black"/>
                </a:solidFill>
                <a:latin typeface="Arial" panose="020B0604020202020204" pitchFamily="34" charset="0"/>
                <a:cs typeface="Arial" panose="020B0604020202020204" pitchFamily="34" charset="0"/>
              </a:rPr>
              <a:t>2 000,0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бюджета Московской области</a:t>
            </a:r>
          </a:p>
          <a:p>
            <a:pPr lvl="0">
              <a:buFontTx/>
              <a:buChar char="-"/>
              <a:defRPr/>
            </a:pPr>
            <a:r>
              <a:rPr lang="ru-RU" sz="1800" b="1" i="1" dirty="0">
                <a:solidFill>
                  <a:prstClr val="black"/>
                </a:solidFill>
                <a:latin typeface="Arial" panose="020B0604020202020204" pitchFamily="34" charset="0"/>
                <a:cs typeface="Arial" panose="020B0604020202020204" pitchFamily="34" charset="0"/>
              </a:rPr>
              <a:t> </a:t>
            </a:r>
            <a:r>
              <a:rPr lang="ru-RU" sz="1800" b="1" i="1" dirty="0" smtClean="0">
                <a:solidFill>
                  <a:prstClr val="black"/>
                </a:solidFill>
                <a:latin typeface="Arial" panose="020B0604020202020204" pitchFamily="34" charset="0"/>
                <a:cs typeface="Arial" panose="020B0604020202020204" pitchFamily="34" charset="0"/>
              </a:rPr>
              <a:t>8 000,0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4" name="Прямоугольник 13"/>
          <p:cNvSpPr/>
          <p:nvPr/>
        </p:nvSpPr>
        <p:spPr>
          <a:xfrm>
            <a:off x="1666875" y="704413"/>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16.09.2016</a:t>
            </a:r>
          </a:p>
        </p:txBody>
      </p:sp>
    </p:spTree>
    <p:extLst>
      <p:ext uri="{BB962C8B-B14F-4D97-AF65-F5344CB8AC3E}">
        <p14:creationId xmlns:p14="http://schemas.microsoft.com/office/powerpoint/2010/main" val="270989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33350" y="131802"/>
            <a:ext cx="9286875" cy="553998"/>
          </a:xfrm>
        </p:spPr>
        <p:txBody>
          <a:bodyPr/>
          <a:lstStyle/>
          <a:p>
            <a:pPr algn="ctr"/>
            <a:r>
              <a:rPr lang="ru-RU" sz="1800" dirty="0" smtClean="0"/>
              <a:t>КОМПЕНСАЦИЯ НА ТЕХНОЛОГИЧЕСКОЕ ПРИСОЕДИНЕНИЕ </a:t>
            </a:r>
            <a:br>
              <a:rPr lang="ru-RU" sz="1800" dirty="0" smtClean="0"/>
            </a:br>
            <a:r>
              <a:rPr lang="ru-RU" sz="1800" dirty="0" smtClean="0"/>
              <a:t>К ЭЛЕКТРИЧЕСКИМ СЕТЯМ И (ИЛИ) К СЕТЯМ ГАЗОРАСПРЕДЕЛЕНИЯ</a:t>
            </a:r>
            <a:endParaRPr lang="en-US" sz="17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20</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976216" y="2285999"/>
            <a:ext cx="4724400" cy="2286001"/>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fontAlgn="auto">
              <a:spcBef>
                <a:spcPts val="0"/>
              </a:spcBef>
              <a:spcAft>
                <a:spcPts val="0"/>
              </a:spcAft>
              <a:defRPr/>
            </a:pPr>
            <a:endParaRPr lang="ru-RU" sz="12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размер субсидии не более </a:t>
            </a:r>
            <a:br>
              <a:rPr lang="ru-RU" b="1" dirty="0" smtClean="0">
                <a:latin typeface="Arial" panose="020B0604020202020204" pitchFamily="34" charset="0"/>
                <a:cs typeface="Arial" panose="020B0604020202020204" pitchFamily="34" charset="0"/>
              </a:rPr>
            </a:br>
            <a:r>
              <a:rPr lang="ru-RU" b="1" dirty="0" smtClean="0">
                <a:solidFill>
                  <a:srgbClr val="00B050"/>
                </a:solidFill>
                <a:latin typeface="Arial" panose="020B0604020202020204" pitchFamily="34" charset="0"/>
                <a:cs typeface="Arial" panose="020B0604020202020204" pitchFamily="34" charset="0"/>
              </a:rPr>
              <a:t>3 000,0  тыс. рублей </a:t>
            </a:r>
            <a:r>
              <a:rPr lang="ru-RU" b="1" dirty="0" smtClean="0">
                <a:latin typeface="Arial" panose="020B0604020202020204" pitchFamily="34" charset="0"/>
                <a:cs typeface="Arial" panose="020B0604020202020204" pitchFamily="34" charset="0"/>
              </a:rPr>
              <a:t>на одного получателя поддержки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не более 50 % фактически     произведенных затрат.</a:t>
            </a:r>
          </a:p>
        </p:txBody>
      </p:sp>
      <p:sp>
        <p:nvSpPr>
          <p:cNvPr id="10" name="Прямоугольник 18"/>
          <p:cNvSpPr>
            <a:spLocks noChangeArrowheads="1"/>
          </p:cNvSpPr>
          <p:nvPr/>
        </p:nvSpPr>
        <p:spPr bwMode="auto">
          <a:xfrm>
            <a:off x="228600" y="1914525"/>
            <a:ext cx="4619626" cy="266700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r>
              <a:rPr lang="ru-RU" b="1" dirty="0" smtClean="0"/>
              <a:t>- договор - не ранее 01.01.2013</a:t>
            </a:r>
          </a:p>
          <a:p>
            <a:r>
              <a:rPr lang="ru-RU" b="1" dirty="0" smtClean="0"/>
              <a:t>- подключение к электрическим сетям с максимальной мощностью более 150 кВт;</a:t>
            </a:r>
          </a:p>
          <a:p>
            <a:r>
              <a:rPr lang="ru-RU" b="1" dirty="0" smtClean="0"/>
              <a:t>- подключения к газораспределительным сетям с максимальной расходом газа</a:t>
            </a:r>
          </a:p>
          <a:p>
            <a:r>
              <a:rPr lang="ru-RU" b="1" dirty="0" smtClean="0"/>
              <a:t>от 15 </a:t>
            </a:r>
            <a:r>
              <a:rPr lang="ru-RU" b="1" dirty="0" err="1" smtClean="0"/>
              <a:t>куб.м</a:t>
            </a:r>
            <a:r>
              <a:rPr lang="ru-RU" b="1" dirty="0" smtClean="0"/>
              <a:t>/ч.</a:t>
            </a:r>
            <a:endParaRPr lang="ru-RU" b="1" u="sng" dirty="0" smtClean="0">
              <a:latin typeface="Arial" panose="020B0604020202020204" pitchFamily="34" charset="0"/>
              <a:cs typeface="Arial" panose="020B0604020202020204" pitchFamily="34" charset="0"/>
            </a:endParaRPr>
          </a:p>
        </p:txBody>
      </p:sp>
      <p:grpSp>
        <p:nvGrpSpPr>
          <p:cNvPr id="11" name="Группа 10"/>
          <p:cNvGrpSpPr/>
          <p:nvPr/>
        </p:nvGrpSpPr>
        <p:grpSpPr>
          <a:xfrm>
            <a:off x="7315198" y="695728"/>
            <a:ext cx="2228850" cy="1290621"/>
            <a:chOff x="7400925" y="1009649"/>
            <a:chExt cx="1828800" cy="1247776"/>
          </a:xfrm>
        </p:grpSpPr>
        <p:pic>
          <p:nvPicPr>
            <p:cNvPr id="12" name="Picture 1" descr="C:\Users\PetrovaVYu\Downloads\Технологическое присоединение.jpg"/>
            <p:cNvPicPr>
              <a:picLocks noChangeAspect="1" noChangeArrowheads="1"/>
            </p:cNvPicPr>
            <p:nvPr/>
          </p:nvPicPr>
          <p:blipFill>
            <a:blip r:embed="rId2" cstate="print"/>
            <a:srcRect/>
            <a:stretch>
              <a:fillRect/>
            </a:stretch>
          </p:blipFill>
          <p:spPr bwMode="auto">
            <a:xfrm>
              <a:off x="7419975" y="1009649"/>
              <a:ext cx="1809750" cy="1247776"/>
            </a:xfrm>
            <a:prstGeom prst="rect">
              <a:avLst/>
            </a:prstGeom>
            <a:noFill/>
          </p:spPr>
        </p:pic>
        <p:sp>
          <p:nvSpPr>
            <p:cNvPr id="13" name="Прямоугольник 12"/>
            <p:cNvSpPr/>
            <p:nvPr/>
          </p:nvSpPr>
          <p:spPr bwMode="auto">
            <a:xfrm>
              <a:off x="7400925" y="1019174"/>
              <a:ext cx="1828799" cy="123825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152400" y="1047750"/>
            <a:ext cx="7117894" cy="82172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25 000,0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p:txBody>
      </p:sp>
      <p:sp>
        <p:nvSpPr>
          <p:cNvPr id="15" name="Прямоугольник 18"/>
          <p:cNvSpPr>
            <a:spLocks noChangeArrowheads="1"/>
          </p:cNvSpPr>
          <p:nvPr/>
        </p:nvSpPr>
        <p:spPr bwMode="auto">
          <a:xfrm>
            <a:off x="457200" y="4648200"/>
            <a:ext cx="9296400" cy="198120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sz="1500" b="1" u="sng" dirty="0" smtClean="0">
                <a:latin typeface="Arial" panose="020B0604020202020204" pitchFamily="34" charset="0"/>
                <a:cs typeface="Arial" panose="020B0604020202020204" pitchFamily="34" charset="0"/>
              </a:rPr>
              <a:t>ЗАТРАТЫ:</a:t>
            </a:r>
            <a:endParaRPr lang="ru-RU" sz="1500" b="1" u="sng" dirty="0">
              <a:latin typeface="Arial" panose="020B0604020202020204" pitchFamily="34" charset="0"/>
              <a:cs typeface="Arial" panose="020B0604020202020204" pitchFamily="34" charset="0"/>
            </a:endParaRPr>
          </a:p>
          <a:p>
            <a:pPr algn="ctr" fontAlgn="auto">
              <a:spcBef>
                <a:spcPts val="0"/>
              </a:spcBef>
              <a:spcAft>
                <a:spcPts val="0"/>
              </a:spcAft>
              <a:defRPr/>
            </a:pPr>
            <a:endParaRPr lang="ru-RU" sz="300" b="1" u="sng" dirty="0" smtClean="0">
              <a:latin typeface="Arial" panose="020B0604020202020204" pitchFamily="34" charset="0"/>
              <a:cs typeface="Arial" panose="020B0604020202020204" pitchFamily="34" charset="0"/>
            </a:endParaRPr>
          </a:p>
          <a:p>
            <a:pPr marL="285750" indent="-285750">
              <a:buFontTx/>
              <a:buChar char="-"/>
            </a:pPr>
            <a:r>
              <a:rPr lang="ru-RU" b="1" dirty="0" smtClean="0">
                <a:latin typeface="Arial" panose="020B0604020202020204" pitchFamily="34" charset="0"/>
                <a:cs typeface="Arial" panose="020B0604020202020204" pitchFamily="34" charset="0"/>
              </a:rPr>
              <a:t>по договорам на технологическое присоединение; </a:t>
            </a:r>
          </a:p>
          <a:p>
            <a:pPr marL="285750" indent="-285750">
              <a:buFontTx/>
              <a:buChar char="-"/>
            </a:pPr>
            <a:r>
              <a:rPr lang="ru-RU" b="1" dirty="0" smtClean="0">
                <a:latin typeface="Arial" panose="020B0604020202020204" pitchFamily="34" charset="0"/>
                <a:cs typeface="Arial" panose="020B0604020202020204" pitchFamily="34" charset="0"/>
              </a:rPr>
              <a:t>по договорам, заключенным в соответствии с требованиями технических условий к договорам на технологическое присоединение; </a:t>
            </a:r>
          </a:p>
          <a:p>
            <a:pPr marL="285750" indent="-285750">
              <a:buFontTx/>
              <a:buChar char="-"/>
            </a:pPr>
            <a:r>
              <a:rPr lang="ru-RU" b="1" dirty="0" smtClean="0">
                <a:latin typeface="Arial" panose="020B0604020202020204" pitchFamily="34" charset="0"/>
                <a:cs typeface="Arial" panose="020B0604020202020204" pitchFamily="34" charset="0"/>
              </a:rPr>
              <a:t>по договорам о перераспределении мощностей;  </a:t>
            </a:r>
          </a:p>
          <a:p>
            <a:pPr marL="285750" indent="-285750">
              <a:buFontTx/>
              <a:buChar char="-"/>
            </a:pPr>
            <a:r>
              <a:rPr lang="ru-RU" b="1" dirty="0" smtClean="0">
                <a:latin typeface="Arial" panose="020B0604020202020204" pitchFamily="34" charset="0"/>
                <a:cs typeface="Arial" panose="020B0604020202020204" pitchFamily="34" charset="0"/>
              </a:rPr>
              <a:t>по </a:t>
            </a:r>
            <a:r>
              <a:rPr lang="ru-RU" b="1" dirty="0">
                <a:latin typeface="Arial" panose="020B0604020202020204" pitchFamily="34" charset="0"/>
                <a:cs typeface="Arial" panose="020B0604020202020204" pitchFamily="34" charset="0"/>
              </a:rPr>
              <a:t>договорам на приобретение оборудования, необходимого для </a:t>
            </a:r>
            <a:r>
              <a:rPr lang="ru-RU" b="1" dirty="0" smtClean="0">
                <a:solidFill>
                  <a:prstClr val="black"/>
                </a:solidFill>
                <a:latin typeface="Arial" panose="020B0604020202020204" pitchFamily="34" charset="0"/>
                <a:cs typeface="Arial" panose="020B0604020202020204" pitchFamily="34" charset="0"/>
              </a:rPr>
              <a:t>технологического присоединения.</a:t>
            </a:r>
            <a:endParaRPr lang="ru-RU" b="1" dirty="0">
              <a:latin typeface="Arial" panose="020B0604020202020204" pitchFamily="34" charset="0"/>
              <a:cs typeface="Arial" panose="020B0604020202020204" pitchFamily="34" charset="0"/>
            </a:endParaRPr>
          </a:p>
        </p:txBody>
      </p:sp>
      <p:sp>
        <p:nvSpPr>
          <p:cNvPr id="16" name="Прямоугольник 15"/>
          <p:cNvSpPr/>
          <p:nvPr/>
        </p:nvSpPr>
        <p:spPr>
          <a:xfrm>
            <a:off x="1666875" y="637738"/>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07.07.2016 по 05.08.2016</a:t>
            </a:r>
          </a:p>
        </p:txBody>
      </p:sp>
    </p:spTree>
    <p:extLst>
      <p:ext uri="{BB962C8B-B14F-4D97-AF65-F5344CB8AC3E}">
        <p14:creationId xmlns:p14="http://schemas.microsoft.com/office/powerpoint/2010/main" val="163883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0526" y="188640"/>
            <a:ext cx="8792663" cy="764704"/>
          </a:xfrm>
        </p:spPr>
        <p:txBody>
          <a:bodyPr>
            <a:noAutofit/>
          </a:bodyPr>
          <a:lstStyle/>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СОЗДАНИЕ СЕТИ КОВОРКИНГ-ЦЕНТРОВ НА ТЕРРИТОРИИ МОСКОВСКОЙ ОБЛАСТИ</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9" name="Таблица 18"/>
          <p:cNvGraphicFramePr>
            <a:graphicFrameLocks noGrp="1"/>
          </p:cNvGraphicFramePr>
          <p:nvPr>
            <p:extLst>
              <p:ext uri="{D42A27DB-BD31-4B8C-83A1-F6EECF244321}">
                <p14:modId xmlns:p14="http://schemas.microsoft.com/office/powerpoint/2010/main" val="995587671"/>
              </p:ext>
            </p:extLst>
          </p:nvPr>
        </p:nvGraphicFramePr>
        <p:xfrm>
          <a:off x="284897" y="2780928"/>
          <a:ext cx="4201378" cy="2494280"/>
        </p:xfrm>
        <a:graphic>
          <a:graphicData uri="http://schemas.openxmlformats.org/drawingml/2006/table">
            <a:tbl>
              <a:tblPr firstRow="1" bandRow="1">
                <a:tableStyleId>{5FD0F851-EC5A-4D38-B0AD-8093EC10F338}</a:tableStyleId>
              </a:tblPr>
              <a:tblGrid>
                <a:gridCol w="2344003"/>
                <a:gridCol w="1857375"/>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Одобренные локации</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Открытие</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Одинцовский </a:t>
                      </a:r>
                      <a:r>
                        <a:rPr lang="ru-RU" sz="1800" dirty="0" err="1" smtClean="0"/>
                        <a:t>м.р</a:t>
                      </a:r>
                      <a:r>
                        <a:rPr lang="ru-RU" sz="1800" dirty="0" smtClean="0"/>
                        <a:t>. </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baseline="0" dirty="0" smtClean="0"/>
                        <a:t>Май </a:t>
                      </a:r>
                      <a:r>
                        <a:rPr lang="ru-RU" sz="1600" b="1" dirty="0" smtClean="0"/>
                        <a:t>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Красногорский </a:t>
                      </a:r>
                      <a:r>
                        <a:rPr lang="ru-RU" sz="1800" dirty="0" err="1" smtClean="0"/>
                        <a:t>м.р</a:t>
                      </a:r>
                      <a:r>
                        <a:rPr lang="ru-RU" sz="1800" dirty="0" smtClean="0"/>
                        <a:t>. </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Октябрь</a:t>
                      </a:r>
                      <a:r>
                        <a:rPr lang="ru-RU" sz="1600" b="1" baseline="0" dirty="0" smtClean="0"/>
                        <a:t> 2016 </a:t>
                      </a:r>
                      <a:r>
                        <a:rPr kumimoji="0" lang="ru-RU" sz="1600" b="1" i="0" u="none" strike="noStrike" kern="1200" cap="none" spc="0" normalizeH="0" baseline="0" noProof="0" dirty="0" smtClean="0">
                          <a:ln>
                            <a:noFill/>
                          </a:ln>
                          <a:solidFill>
                            <a:prstClr val="black"/>
                          </a:solidFill>
                          <a:effectLst/>
                          <a:uLnTx/>
                          <a:uFillTx/>
                          <a:latin typeface="+mn-lt"/>
                          <a:ea typeface="+mn-ea"/>
                          <a:cs typeface="+mn-cs"/>
                        </a:rPr>
                        <a:t>года</a:t>
                      </a:r>
                      <a:endParaRPr kumimoji="0" lang="ru-RU" sz="1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Долгопрудный</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Август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Королёв</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Ноябрь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Реутов</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Август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bl>
          </a:graphicData>
        </a:graphic>
      </p:graphicFrame>
      <p:sp>
        <p:nvSpPr>
          <p:cNvPr id="34" name="Прямоугольник 33"/>
          <p:cNvSpPr/>
          <p:nvPr/>
        </p:nvSpPr>
        <p:spPr>
          <a:xfrm>
            <a:off x="5109017" y="3429002"/>
            <a:ext cx="4446494" cy="830997"/>
          </a:xfrm>
          <a:prstGeom prst="rect">
            <a:avLst/>
          </a:prstGeom>
          <a:solidFill>
            <a:schemeClr val="accent5">
              <a:lumMod val="60000"/>
              <a:lumOff val="4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fontAlgn="auto">
              <a:spcBef>
                <a:spcPts val="0"/>
              </a:spcBef>
              <a:spcAft>
                <a:spcPts val="0"/>
              </a:spcAft>
            </a:pPr>
            <a:r>
              <a:rPr lang="ru-RU" sz="1600" b="1" dirty="0" smtClean="0">
                <a:solidFill>
                  <a:schemeClr val="tx1"/>
                </a:solidFill>
                <a:latin typeface="Times New Roman" panose="02020603050405020304" pitchFamily="18" charset="0"/>
                <a:cs typeface="Times New Roman" panose="02020603050405020304" pitchFamily="18" charset="0"/>
              </a:rPr>
              <a:t>СОЗДАНИЕ КОВОРКИНГ-ЦЕНТРОВ СОВМЕСТНО С МУНИЦИПАЛЬНЫМИ ОБРАЗОВАНИЯМИ</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272480" y="1371600"/>
            <a:ext cx="4318570" cy="830997"/>
          </a:xfrm>
          <a:prstGeom prst="rect">
            <a:avLst/>
          </a:prstGeom>
          <a:solidFill>
            <a:schemeClr val="accent5">
              <a:lumMod val="60000"/>
              <a:lumOff val="4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fontAlgn="auto">
              <a:spcBef>
                <a:spcPts val="0"/>
              </a:spcBef>
              <a:spcAft>
                <a:spcPts val="0"/>
              </a:spcAft>
            </a:pPr>
            <a:r>
              <a:rPr lang="ru-RU" sz="1600" b="1" dirty="0" smtClean="0">
                <a:solidFill>
                  <a:schemeClr val="tx1"/>
                </a:solidFill>
                <a:latin typeface="Times New Roman" panose="02020603050405020304" pitchFamily="18" charset="0"/>
                <a:cs typeface="Times New Roman" panose="02020603050405020304" pitchFamily="18" charset="0"/>
              </a:rPr>
              <a:t>СОЗДАНИЕ КОВОРКИНГ-ЦЕНТРОВ СОВМЕСТНО С СУБЪЕКТОМ МСП - ИНВЕСТОРОМ</a:t>
            </a:r>
            <a:endParaRPr lang="ru-RU" sz="1600" b="1" dirty="0">
              <a:solidFill>
                <a:schemeClr val="tx1"/>
              </a:solidFill>
            </a:endParaRPr>
          </a:p>
        </p:txBody>
      </p:sp>
      <p:graphicFrame>
        <p:nvGraphicFramePr>
          <p:cNvPr id="37" name="Таблица 36"/>
          <p:cNvGraphicFramePr>
            <a:graphicFrameLocks noGrp="1"/>
          </p:cNvGraphicFramePr>
          <p:nvPr>
            <p:extLst>
              <p:ext uri="{D42A27DB-BD31-4B8C-83A1-F6EECF244321}">
                <p14:modId xmlns:p14="http://schemas.microsoft.com/office/powerpoint/2010/main" val="4267497957"/>
              </p:ext>
            </p:extLst>
          </p:nvPr>
        </p:nvGraphicFramePr>
        <p:xfrm>
          <a:off x="4894493" y="4658469"/>
          <a:ext cx="4875542" cy="1752600"/>
        </p:xfrm>
        <a:graphic>
          <a:graphicData uri="http://schemas.openxmlformats.org/drawingml/2006/table">
            <a:tbl>
              <a:tblPr firstRow="1" bandRow="1">
                <a:tableStyleId>{5FD0F851-EC5A-4D38-B0AD-8093EC10F338}</a:tableStyleId>
              </a:tblPr>
              <a:tblGrid>
                <a:gridCol w="2968942"/>
                <a:gridCol w="19066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Одобренные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локации</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Открытие</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Сергиево – Посадский </a:t>
                      </a:r>
                      <a:r>
                        <a:rPr lang="ru-RU" dirty="0" err="1" smtClean="0">
                          <a:effectLst/>
                        </a:rPr>
                        <a:t>м.р</a:t>
                      </a:r>
                      <a:r>
                        <a:rPr lang="ru-RU" dirty="0" smtClean="0">
                          <a:effectLst/>
                        </a:rPr>
                        <a:t>.</a:t>
                      </a:r>
                      <a:endParaRPr lang="ru-RU" sz="1800" b="0" dirty="0" smtClean="0">
                        <a:solidFill>
                          <a:schemeClr val="tx1"/>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Декабрь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Мытищинский </a:t>
                      </a:r>
                      <a:r>
                        <a:rPr lang="ru-RU" dirty="0" err="1" smtClean="0">
                          <a:effectLst/>
                        </a:rPr>
                        <a:t>м.р</a:t>
                      </a:r>
                      <a:r>
                        <a:rPr lang="ru-RU" dirty="0" smtClean="0">
                          <a:effectLst/>
                        </a:rPr>
                        <a:t>.</a:t>
                      </a:r>
                      <a:endParaRPr lang="ru-RU"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Декабрь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г.о. Химки</a:t>
                      </a:r>
                      <a:endParaRPr lang="ru-RU" b="0" dirty="0" smtClean="0">
                        <a:solidFill>
                          <a:schemeClr val="tx1"/>
                        </a:solidFill>
                        <a:effectLst/>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effectLst/>
                        </a:rPr>
                        <a:t>Октябрь 2016 </a:t>
                      </a:r>
                      <a:r>
                        <a:rPr lang="ru-RU" sz="1600" b="1" dirty="0" smtClean="0"/>
                        <a:t>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bl>
          </a:graphicData>
        </a:graphic>
      </p:graphicFrame>
      <p:pic>
        <p:nvPicPr>
          <p:cNvPr id="3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72173" y="1109660"/>
            <a:ext cx="2343151" cy="214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611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1162380821"/>
              </p:ext>
            </p:extLst>
          </p:nvPr>
        </p:nvGraphicFramePr>
        <p:xfrm>
          <a:off x="0" y="4524375"/>
          <a:ext cx="6297768" cy="2190750"/>
        </p:xfrm>
        <a:graphic>
          <a:graphicData uri="http://schemas.openxmlformats.org/drawingml/2006/chart">
            <c:chart xmlns:c="http://schemas.openxmlformats.org/drawingml/2006/chart" xmlns:r="http://schemas.openxmlformats.org/officeDocument/2006/relationships" r:id="rId2"/>
          </a:graphicData>
        </a:graphic>
      </p:graphicFrame>
      <p:sp>
        <p:nvSpPr>
          <p:cNvPr id="8193" name="Title 1"/>
          <p:cNvSpPr>
            <a:spLocks noGrp="1"/>
          </p:cNvSpPr>
          <p:nvPr>
            <p:ph type="title"/>
          </p:nvPr>
        </p:nvSpPr>
        <p:spPr>
          <a:xfrm>
            <a:off x="133351" y="165441"/>
            <a:ext cx="9181026" cy="491784"/>
          </a:xfrm>
        </p:spPr>
        <p:txBody>
          <a:bodyPr/>
          <a:lstStyle/>
          <a:p>
            <a:pPr algn="ctr"/>
            <a:r>
              <a:rPr lang="ru-RU" sz="2800" dirty="0" smtClean="0">
                <a:latin typeface="Arial Narrow" pitchFamily="34" charset="0"/>
              </a:rPr>
              <a:t>Московский областной фонд развития микрофинансирования</a:t>
            </a:r>
            <a:endParaRPr lang="en-US" sz="2800" dirty="0" smtClean="0">
              <a:latin typeface="Arial Narrow" pitchFamily="34" charset="0"/>
            </a:endParaRPr>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rgbClr val="1F497D"/>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rgbClr val="1F497D"/>
              </a:solidFill>
              <a:ea typeface="ＭＳ Ｐゴシック"/>
              <a:cs typeface="ＭＳ Ｐゴシック"/>
            </a:endParaRPr>
          </a:p>
        </p:txBody>
      </p:sp>
      <p:cxnSp>
        <p:nvCxnSpPr>
          <p:cNvPr id="13" name="Прямая соединительная линия 12"/>
          <p:cNvCxnSpPr/>
          <p:nvPr/>
        </p:nvCxnSpPr>
        <p:spPr bwMode="auto">
          <a:xfrm flipH="1">
            <a:off x="5918207" y="1371600"/>
            <a:ext cx="34918" cy="49496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711199" y="582409"/>
            <a:ext cx="8704053" cy="400110"/>
          </a:xfrm>
          <a:prstGeom prst="rect">
            <a:avLst/>
          </a:prstGeom>
          <a:noFill/>
          <a:ln>
            <a:solidFill>
              <a:schemeClr val="bg1"/>
            </a:solidFill>
          </a:ln>
        </p:spPr>
        <p:txBody>
          <a:bodyPr wrap="square">
            <a:spAutoFit/>
          </a:bodyPr>
          <a:lstStyle/>
          <a:p>
            <a:pPr algn="ctr"/>
            <a:r>
              <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Займы до </a:t>
            </a:r>
            <a:r>
              <a:rPr lang="ru-RU" sz="2000" b="1" dirty="0" smtClean="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3 </a:t>
            </a:r>
            <a:r>
              <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000 000 рублей </a:t>
            </a:r>
            <a:r>
              <a:rPr lang="ru-RU" sz="2000" b="1" dirty="0" smtClean="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 под 8%-13% годовых  до 3 лет </a:t>
            </a:r>
            <a:endPar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endParaRPr>
          </a:p>
        </p:txBody>
      </p:sp>
      <p:sp>
        <p:nvSpPr>
          <p:cNvPr id="18" name="Прямоугольник 17"/>
          <p:cNvSpPr/>
          <p:nvPr/>
        </p:nvSpPr>
        <p:spPr>
          <a:xfrm>
            <a:off x="114300" y="4430672"/>
            <a:ext cx="6000750" cy="338554"/>
          </a:xfrm>
          <a:prstGeom prst="rect">
            <a:avLst/>
          </a:prstGeom>
          <a:noFill/>
        </p:spPr>
        <p:txBody>
          <a:bodyPr wrap="square">
            <a:spAutoFit/>
          </a:bodyPr>
          <a:lstStyle/>
          <a:p>
            <a:pPr marL="285750" indent="-285750">
              <a:buFont typeface="Wingdings" pitchFamily="2" charset="2"/>
              <a:buChar char="§"/>
            </a:pPr>
            <a:r>
              <a:rPr lang="ru-RU" sz="1600" b="1" dirty="0" smtClean="0">
                <a:solidFill>
                  <a:prstClr val="black"/>
                </a:solidFill>
                <a:latin typeface="Arial" pitchFamily="34" charset="0"/>
                <a:cs typeface="Arial" pitchFamily="34" charset="0"/>
              </a:rPr>
              <a:t>Рост портфеля займов на 50% (диаграмма, млн. руб.).</a:t>
            </a:r>
          </a:p>
        </p:txBody>
      </p:sp>
      <p:sp>
        <p:nvSpPr>
          <p:cNvPr id="15" name="Номер слайда 2"/>
          <p:cNvSpPr>
            <a:spLocks noGrp="1"/>
          </p:cNvSpPr>
          <p:nvPr>
            <p:ph type="sldNum" sz="quarter" idx="10"/>
          </p:nvPr>
        </p:nvSpPr>
        <p:spPr>
          <a:xfrm>
            <a:off x="7594600" y="6643688"/>
            <a:ext cx="2063750" cy="182562"/>
          </a:xfrm>
        </p:spPr>
        <p:txBody>
          <a:bodyPr/>
          <a:lstStyle/>
          <a:p>
            <a:pPr>
              <a:defRPr/>
            </a:pPr>
            <a:fld id="{A75F70F0-0F10-43DB-B21C-44BBECAE22B0}" type="slidenum">
              <a:rPr lang="en-US" altLang="ru-RU" smtClean="0"/>
              <a:pPr>
                <a:defRPr/>
              </a:pPr>
              <a:t>22</a:t>
            </a:fld>
            <a:endParaRPr lang="en-US" altLang="ru-RU" dirty="0"/>
          </a:p>
        </p:txBody>
      </p:sp>
      <p:graphicFrame>
        <p:nvGraphicFramePr>
          <p:cNvPr id="20" name="Таблица 19"/>
          <p:cNvGraphicFramePr>
            <a:graphicFrameLocks noGrp="1"/>
          </p:cNvGraphicFramePr>
          <p:nvPr>
            <p:extLst>
              <p:ext uri="{D42A27DB-BD31-4B8C-83A1-F6EECF244321}">
                <p14:modId xmlns:p14="http://schemas.microsoft.com/office/powerpoint/2010/main" val="786076359"/>
              </p:ext>
            </p:extLst>
          </p:nvPr>
        </p:nvGraphicFramePr>
        <p:xfrm>
          <a:off x="178200" y="1330288"/>
          <a:ext cx="5622531" cy="2652576"/>
        </p:xfrm>
        <a:graphic>
          <a:graphicData uri="http://schemas.openxmlformats.org/drawingml/2006/table">
            <a:tbl>
              <a:tblPr bandRow="1">
                <a:tableStyleId>{5FD0F851-EC5A-4D38-B0AD-8093EC10F338}</a:tableStyleId>
              </a:tblPr>
              <a:tblGrid>
                <a:gridCol w="2576584"/>
                <a:gridCol w="826616"/>
                <a:gridCol w="662419"/>
                <a:gridCol w="829831"/>
                <a:gridCol w="727081"/>
              </a:tblGrid>
              <a:tr h="308074">
                <a:tc gridSpan="5">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600" u="none" dirty="0" smtClean="0"/>
                        <a:t>Итоги 2015 года</a:t>
                      </a:r>
                      <a:endParaRPr lang="ru-RU" sz="1600" b="1" u="none" dirty="0" smtClean="0">
                        <a:latin typeface="Arial" pitchFamily="34" charset="0"/>
                        <a:cs typeface="Arial" pitchFamily="34" charset="0"/>
                      </a:endParaRPr>
                    </a:p>
                  </a:txBody>
                  <a:tcPr anchor="ctr"/>
                </a:tc>
                <a:tc hMerge="1">
                  <a:txBody>
                    <a:bodyPr/>
                    <a:lstStyle/>
                    <a:p>
                      <a:endParaRPr lang="ru-RU"/>
                    </a:p>
                  </a:txBody>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r>
              <a:tr h="499022">
                <a:tc>
                  <a:txBody>
                    <a:bodyPr/>
                    <a:lstStyle/>
                    <a:p>
                      <a:pPr algn="ctr"/>
                      <a:r>
                        <a:rPr lang="ru-RU" sz="1600" dirty="0" smtClean="0"/>
                        <a:t>Показатели</a:t>
                      </a:r>
                      <a:endParaRPr lang="ru-RU" sz="1600" b="1" dirty="0">
                        <a:solidFill>
                          <a:schemeClr val="tx1"/>
                        </a:solidFill>
                        <a:latin typeface="+mn-lt"/>
                      </a:endParaRPr>
                    </a:p>
                  </a:txBody>
                  <a:tcPr anchor="ctr"/>
                </a:tc>
                <a:tc>
                  <a:txBody>
                    <a:bodyPr/>
                    <a:lstStyle/>
                    <a:p>
                      <a:pPr algn="ctr"/>
                      <a:r>
                        <a:rPr lang="ru-RU" sz="1600" dirty="0" smtClean="0"/>
                        <a:t>Всего</a:t>
                      </a:r>
                      <a:endParaRPr lang="ru-RU" sz="1600" b="1" dirty="0">
                        <a:solidFill>
                          <a:schemeClr val="tx1"/>
                        </a:solidFill>
                        <a:latin typeface="+mn-lt"/>
                      </a:endParaRPr>
                    </a:p>
                  </a:txBody>
                  <a:tcPr anchor="ctr"/>
                </a:tc>
                <a:tc>
                  <a:txBody>
                    <a:bodyPr/>
                    <a:lstStyle/>
                    <a:p>
                      <a:pPr algn="ctr"/>
                      <a:r>
                        <a:rPr lang="ru-RU" sz="1600" dirty="0" smtClean="0"/>
                        <a:t>2014 </a:t>
                      </a:r>
                      <a:endParaRPr lang="ru-RU" sz="1600" b="1" dirty="0">
                        <a:solidFill>
                          <a:schemeClr val="tx1"/>
                        </a:solidFill>
                        <a:latin typeface="+mn-lt"/>
                      </a:endParaRPr>
                    </a:p>
                  </a:txBody>
                  <a:tcPr anchor="ctr"/>
                </a:tc>
                <a:tc>
                  <a:txBody>
                    <a:bodyPr/>
                    <a:lstStyle/>
                    <a:p>
                      <a:pPr algn="ctr"/>
                      <a:r>
                        <a:rPr lang="en-US" sz="1600" dirty="0" smtClean="0"/>
                        <a:t>KPI</a:t>
                      </a:r>
                      <a:r>
                        <a:rPr lang="ru-RU" sz="1600" dirty="0" smtClean="0"/>
                        <a:t> 2015</a:t>
                      </a:r>
                      <a:endParaRPr lang="ru-RU" sz="1600" b="1" dirty="0">
                        <a:solidFill>
                          <a:schemeClr val="tx1"/>
                        </a:solidFill>
                        <a:latin typeface="+mn-lt"/>
                      </a:endParaRPr>
                    </a:p>
                  </a:txBody>
                  <a:tcPr anchor="ctr"/>
                </a:tc>
                <a:tc>
                  <a:txBody>
                    <a:bodyPr/>
                    <a:lstStyle/>
                    <a:p>
                      <a:pPr algn="ctr"/>
                      <a:r>
                        <a:rPr lang="ru-RU" sz="1600" dirty="0" smtClean="0"/>
                        <a:t>Факт 2015</a:t>
                      </a:r>
                      <a:endParaRPr lang="ru-RU" sz="1600" b="1" dirty="0">
                        <a:solidFill>
                          <a:schemeClr val="tx1"/>
                        </a:solidFill>
                        <a:latin typeface="+mn-lt"/>
                      </a:endParaRPr>
                    </a:p>
                  </a:txBody>
                  <a:tcPr anchor="ctr"/>
                </a:tc>
              </a:tr>
              <a:tr h="488496">
                <a:tc>
                  <a:txBody>
                    <a:bodyPr/>
                    <a:lstStyle/>
                    <a:p>
                      <a:r>
                        <a:rPr lang="ru-RU" sz="1600" kern="1200" dirty="0" smtClean="0">
                          <a:effectLst/>
                        </a:rPr>
                        <a:t>Количество</a:t>
                      </a:r>
                      <a:r>
                        <a:rPr lang="en-US" sz="1600" kern="1200" baseline="0" dirty="0" smtClean="0">
                          <a:effectLst/>
                        </a:rPr>
                        <a:t> </a:t>
                      </a:r>
                      <a:r>
                        <a:rPr lang="ru-RU" sz="1600" kern="1200" dirty="0" smtClean="0">
                          <a:effectLst/>
                        </a:rPr>
                        <a:t>займов, шт.</a:t>
                      </a:r>
                      <a:endParaRPr lang="ru-RU" sz="1600" b="0" dirty="0">
                        <a:latin typeface="+mn-lt"/>
                      </a:endParaRPr>
                    </a:p>
                  </a:txBody>
                  <a:tcPr anchor="ctr"/>
                </a:tc>
                <a:tc>
                  <a:txBody>
                    <a:bodyPr/>
                    <a:lstStyle/>
                    <a:p>
                      <a:pPr marL="0" algn="ctr" defTabSz="932753" rtl="0" eaLnBrk="1" latinLnBrk="0" hangingPunct="1"/>
                      <a:r>
                        <a:rPr lang="ru-RU" sz="1600" kern="1200" dirty="0" smtClean="0"/>
                        <a:t>882</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114</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180</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18</a:t>
                      </a:r>
                      <a:r>
                        <a:rPr lang="ru-RU" sz="1600" kern="1200" dirty="0" smtClean="0"/>
                        <a:t>8</a:t>
                      </a:r>
                      <a:endParaRPr lang="ru-RU" sz="1600" b="1" kern="1200" dirty="0">
                        <a:solidFill>
                          <a:schemeClr val="dk1"/>
                        </a:solidFill>
                        <a:latin typeface="+mn-lt"/>
                        <a:ea typeface="+mn-ea"/>
                        <a:cs typeface="+mn-cs"/>
                      </a:endParaRPr>
                    </a:p>
                  </a:txBody>
                  <a:tcPr anchor="ctr"/>
                </a:tc>
              </a:tr>
              <a:tr h="279507">
                <a:tc>
                  <a:txBody>
                    <a:bodyPr/>
                    <a:lstStyle/>
                    <a:p>
                      <a:r>
                        <a:rPr lang="ru-RU" sz="1600" kern="1200" dirty="0" smtClean="0">
                          <a:effectLst/>
                        </a:rPr>
                        <a:t>Сумма займов, млн. руб.</a:t>
                      </a:r>
                      <a:endParaRPr lang="ru-RU" sz="1600" b="0" dirty="0">
                        <a:latin typeface="+mn-lt"/>
                      </a:endParaRPr>
                    </a:p>
                  </a:txBody>
                  <a:tcPr anchor="ctr"/>
                </a:tc>
                <a:tc>
                  <a:txBody>
                    <a:bodyPr/>
                    <a:lstStyle/>
                    <a:p>
                      <a:pPr algn="ctr"/>
                      <a:r>
                        <a:rPr lang="ru-RU" sz="1600" dirty="0" smtClean="0"/>
                        <a:t>739,1</a:t>
                      </a:r>
                      <a:endParaRPr lang="ru-RU" sz="1600" b="0" dirty="0">
                        <a:solidFill>
                          <a:schemeClr val="tx1"/>
                        </a:solidFill>
                        <a:latin typeface="+mn-lt"/>
                      </a:endParaRPr>
                    </a:p>
                  </a:txBody>
                  <a:tcPr anchor="ctr"/>
                </a:tc>
                <a:tc>
                  <a:txBody>
                    <a:bodyPr/>
                    <a:lstStyle/>
                    <a:p>
                      <a:pPr algn="ctr"/>
                      <a:r>
                        <a:rPr lang="en-US" sz="1600" dirty="0" smtClean="0"/>
                        <a:t>98,7</a:t>
                      </a:r>
                      <a:endParaRPr lang="ru-RU" sz="1600" b="1" dirty="0">
                        <a:solidFill>
                          <a:srgbClr val="FF0000"/>
                        </a:solidFill>
                        <a:latin typeface="+mn-lt"/>
                      </a:endParaRPr>
                    </a:p>
                  </a:txBody>
                  <a:tcPr anchor="ctr"/>
                </a:tc>
                <a:tc>
                  <a:txBody>
                    <a:bodyPr/>
                    <a:lstStyle/>
                    <a:p>
                      <a:pPr algn="ctr"/>
                      <a:r>
                        <a:rPr lang="en-US" sz="1600" dirty="0" smtClean="0"/>
                        <a:t>153,0</a:t>
                      </a:r>
                      <a:endParaRPr lang="ru-RU" sz="1600" b="0" dirty="0">
                        <a:solidFill>
                          <a:schemeClr val="tx1"/>
                        </a:solidFill>
                        <a:latin typeface="+mn-lt"/>
                      </a:endParaRPr>
                    </a:p>
                  </a:txBody>
                  <a:tcPr anchor="ctr"/>
                </a:tc>
                <a:tc>
                  <a:txBody>
                    <a:bodyPr/>
                    <a:lstStyle/>
                    <a:p>
                      <a:pPr algn="ctr"/>
                      <a:r>
                        <a:rPr lang="en-US" sz="1600" dirty="0" smtClean="0"/>
                        <a:t>16</a:t>
                      </a:r>
                      <a:r>
                        <a:rPr lang="ru-RU" sz="1600" dirty="0" smtClean="0"/>
                        <a:t>8</a:t>
                      </a:r>
                      <a:r>
                        <a:rPr lang="en-US" sz="1600" dirty="0" smtClean="0"/>
                        <a:t>,</a:t>
                      </a:r>
                      <a:r>
                        <a:rPr lang="ru-RU" sz="1600" dirty="0" smtClean="0"/>
                        <a:t>5</a:t>
                      </a:r>
                      <a:endParaRPr lang="ru-RU" sz="1600" b="1" dirty="0">
                        <a:solidFill>
                          <a:schemeClr val="tx1"/>
                        </a:solidFill>
                        <a:latin typeface="+mn-lt"/>
                      </a:endParaRPr>
                    </a:p>
                  </a:txBody>
                  <a:tcPr anchor="ctr"/>
                </a:tc>
              </a:tr>
              <a:tr h="262737">
                <a:tc>
                  <a:txBody>
                    <a:bodyPr/>
                    <a:lstStyle/>
                    <a:p>
                      <a:r>
                        <a:rPr lang="ru-RU" sz="1600" kern="1200" dirty="0" smtClean="0">
                          <a:effectLst/>
                        </a:rPr>
                        <a:t>Риск портфеля, %</a:t>
                      </a:r>
                      <a:endParaRPr lang="ru-RU" sz="1600" kern="1200" dirty="0">
                        <a:solidFill>
                          <a:schemeClr val="dk1"/>
                        </a:solidFill>
                        <a:effectLst/>
                        <a:latin typeface="+mn-lt"/>
                        <a:ea typeface="+mn-ea"/>
                        <a:cs typeface="+mn-cs"/>
                      </a:endParaRPr>
                    </a:p>
                  </a:txBody>
                  <a:tcPr anchor="ctr"/>
                </a:tc>
                <a:tc>
                  <a:txBody>
                    <a:bodyPr/>
                    <a:lstStyle/>
                    <a:p>
                      <a:pPr algn="ctr"/>
                      <a:r>
                        <a:rPr lang="ru-RU" sz="1600" dirty="0" smtClean="0"/>
                        <a:t>2</a:t>
                      </a:r>
                      <a:endParaRPr lang="ru-RU" sz="1600" b="0" dirty="0">
                        <a:solidFill>
                          <a:schemeClr val="tx1"/>
                        </a:solidFill>
                        <a:latin typeface="+mn-lt"/>
                      </a:endParaRPr>
                    </a:p>
                  </a:txBody>
                  <a:tcPr anchor="ctr"/>
                </a:tc>
                <a:tc>
                  <a:txBody>
                    <a:bodyPr/>
                    <a:lstStyle/>
                    <a:p>
                      <a:pPr algn="ctr"/>
                      <a:r>
                        <a:rPr lang="en-US" sz="1600" dirty="0" smtClean="0"/>
                        <a:t>5</a:t>
                      </a:r>
                      <a:endParaRPr lang="ru-RU" sz="1600" b="0" dirty="0">
                        <a:solidFill>
                          <a:schemeClr val="tx1"/>
                        </a:solidFill>
                        <a:latin typeface="+mn-lt"/>
                      </a:endParaRPr>
                    </a:p>
                  </a:txBody>
                  <a:tcPr anchor="ctr"/>
                </a:tc>
                <a:tc>
                  <a:txBody>
                    <a:bodyPr/>
                    <a:lstStyle/>
                    <a:p>
                      <a:pPr algn="ctr"/>
                      <a:r>
                        <a:rPr lang="en-US" sz="1600" dirty="0" smtClean="0"/>
                        <a:t>7</a:t>
                      </a:r>
                      <a:endParaRPr lang="ru-RU" sz="1600" b="0" dirty="0">
                        <a:solidFill>
                          <a:schemeClr val="tx1"/>
                        </a:solidFill>
                        <a:latin typeface="+mn-lt"/>
                      </a:endParaRPr>
                    </a:p>
                  </a:txBody>
                  <a:tcPr anchor="ctr"/>
                </a:tc>
                <a:tc>
                  <a:txBody>
                    <a:bodyPr/>
                    <a:lstStyle/>
                    <a:p>
                      <a:pPr algn="ctr"/>
                      <a:r>
                        <a:rPr lang="en-US" sz="1600" dirty="0" smtClean="0"/>
                        <a:t>6,9</a:t>
                      </a:r>
                      <a:endParaRPr lang="en-US" sz="1600" b="1" dirty="0" smtClean="0">
                        <a:solidFill>
                          <a:schemeClr val="tx1"/>
                        </a:solidFill>
                        <a:latin typeface="+mn-lt"/>
                      </a:endParaRPr>
                    </a:p>
                  </a:txBody>
                  <a:tcPr anchor="ctr"/>
                </a:tc>
              </a:tr>
              <a:tr h="405462">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kern="1200" dirty="0" smtClean="0">
                          <a:effectLst/>
                        </a:rPr>
                        <a:t>Портфель займов, </a:t>
                      </a:r>
                    </a:p>
                    <a:p>
                      <a:pPr marL="0" marR="0" indent="0" algn="l" defTabSz="932753" rtl="0" eaLnBrk="1" fontAlgn="auto" latinLnBrk="0" hangingPunct="1">
                        <a:lnSpc>
                          <a:spcPct val="100000"/>
                        </a:lnSpc>
                        <a:spcBef>
                          <a:spcPts val="0"/>
                        </a:spcBef>
                        <a:spcAft>
                          <a:spcPts val="0"/>
                        </a:spcAft>
                        <a:buClrTx/>
                        <a:buSzTx/>
                        <a:buFontTx/>
                        <a:buNone/>
                        <a:tabLst/>
                        <a:defRPr/>
                      </a:pPr>
                      <a:r>
                        <a:rPr lang="ru-RU" sz="1600" kern="1200" dirty="0" smtClean="0">
                          <a:effectLst/>
                        </a:rPr>
                        <a:t>млн. руб.</a:t>
                      </a:r>
                      <a:endParaRPr lang="ru-RU" sz="1600" b="0" dirty="0" smtClean="0">
                        <a:latin typeface="+mn-lt"/>
                      </a:endParaRPr>
                    </a:p>
                  </a:txBody>
                  <a:tcPr anchor="ctr"/>
                </a:tc>
                <a:tc>
                  <a:txBody>
                    <a:bodyPr/>
                    <a:lstStyle/>
                    <a:p>
                      <a:pPr algn="ctr"/>
                      <a:r>
                        <a:rPr lang="ru-RU" sz="1600" dirty="0" smtClean="0"/>
                        <a:t>56,2</a:t>
                      </a:r>
                      <a:endParaRPr lang="ru-RU" sz="1600" b="0" dirty="0" smtClean="0">
                        <a:solidFill>
                          <a:schemeClr val="tx1"/>
                        </a:solidFill>
                        <a:latin typeface="+mn-lt"/>
                      </a:endParaRPr>
                    </a:p>
                  </a:txBody>
                  <a:tcPr anchor="ctr"/>
                </a:tc>
                <a:tc>
                  <a:txBody>
                    <a:bodyPr/>
                    <a:lstStyle/>
                    <a:p>
                      <a:pPr algn="ctr"/>
                      <a:r>
                        <a:rPr lang="ru-RU" sz="1600" dirty="0" smtClean="0"/>
                        <a:t>67,4</a:t>
                      </a:r>
                      <a:endParaRPr lang="ru-RU" sz="1600" b="0" dirty="0" smtClean="0">
                        <a:solidFill>
                          <a:schemeClr val="tx1"/>
                        </a:solidFill>
                        <a:latin typeface="+mn-lt"/>
                      </a:endParaRPr>
                    </a:p>
                  </a:txBody>
                  <a:tcPr anchor="ctr"/>
                </a:tc>
                <a:tc>
                  <a:txBody>
                    <a:bodyPr/>
                    <a:lstStyle/>
                    <a:p>
                      <a:pPr algn="ctr"/>
                      <a:r>
                        <a:rPr lang="ru-RU" sz="1600" dirty="0" smtClean="0"/>
                        <a:t>100,0</a:t>
                      </a:r>
                      <a:endParaRPr lang="ru-RU" sz="1600" b="0" dirty="0" smtClean="0">
                        <a:solidFill>
                          <a:schemeClr val="tx1"/>
                        </a:solidFill>
                        <a:latin typeface="+mn-lt"/>
                      </a:endParaRPr>
                    </a:p>
                  </a:txBody>
                  <a:tcPr anchor="ctr"/>
                </a:tc>
                <a:tc>
                  <a:txBody>
                    <a:bodyPr/>
                    <a:lstStyle/>
                    <a:p>
                      <a:pPr algn="ctr"/>
                      <a:r>
                        <a:rPr lang="ru-RU" sz="1600" dirty="0" smtClean="0"/>
                        <a:t>113,7</a:t>
                      </a:r>
                      <a:endParaRPr lang="ru-RU" sz="1600" b="1" dirty="0" smtClean="0">
                        <a:solidFill>
                          <a:schemeClr val="tx1"/>
                        </a:solidFill>
                        <a:latin typeface="+mn-lt"/>
                      </a:endParaRPr>
                    </a:p>
                  </a:txBody>
                  <a:tcPr anchor="ctr"/>
                </a:tc>
              </a:tr>
            </a:tbl>
          </a:graphicData>
        </a:graphic>
      </p:graphicFrame>
      <p:graphicFrame>
        <p:nvGraphicFramePr>
          <p:cNvPr id="4" name="Диаграмма 3"/>
          <p:cNvGraphicFramePr/>
          <p:nvPr>
            <p:extLst>
              <p:ext uri="{D42A27DB-BD31-4B8C-83A1-F6EECF244321}">
                <p14:modId xmlns:p14="http://schemas.microsoft.com/office/powerpoint/2010/main" val="2354500179"/>
              </p:ext>
            </p:extLst>
          </p:nvPr>
        </p:nvGraphicFramePr>
        <p:xfrm>
          <a:off x="3164288" y="676966"/>
          <a:ext cx="6604000" cy="5914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2293800655"/>
              </p:ext>
            </p:extLst>
          </p:nvPr>
        </p:nvGraphicFramePr>
        <p:xfrm>
          <a:off x="8994835" y="4259457"/>
          <a:ext cx="457200" cy="2261876"/>
        </p:xfrm>
        <a:graphic>
          <a:graphicData uri="http://schemas.openxmlformats.org/drawingml/2006/table">
            <a:tbl>
              <a:tblPr>
                <a:tableStyleId>{5C22544A-7EE6-4342-B048-85BDC9FD1C3A}</a:tableStyleId>
              </a:tblPr>
              <a:tblGrid>
                <a:gridCol w="457200"/>
              </a:tblGrid>
              <a:tr h="283968">
                <a:tc>
                  <a:txBody>
                    <a:bodyPr/>
                    <a:lstStyle/>
                    <a:p>
                      <a:pPr algn="ctr" fontAlgn="b"/>
                      <a:r>
                        <a:rPr lang="ru-RU" sz="1600" b="1" u="none" strike="noStrike" dirty="0" smtClean="0">
                          <a:effectLst/>
                        </a:rPr>
                        <a:t>22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20</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38670">
                <a:tc>
                  <a:txBody>
                    <a:bodyPr/>
                    <a:lstStyle/>
                    <a:p>
                      <a:pPr algn="ctr" fontAlgn="b"/>
                      <a:r>
                        <a:rPr lang="ru-RU" sz="1600" b="1" u="none" strike="noStrike" dirty="0" smtClean="0">
                          <a:effectLst/>
                        </a:rPr>
                        <a:t>17</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4781">
                <a:tc>
                  <a:txBody>
                    <a:bodyPr/>
                    <a:lstStyle/>
                    <a:p>
                      <a:pPr algn="ctr" fontAlgn="b"/>
                      <a:r>
                        <a:rPr lang="ru-RU" sz="1600" b="1" u="none" strike="noStrike" dirty="0" smtClean="0">
                          <a:effectLst/>
                        </a:rPr>
                        <a:t>13</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8</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01508">
                <a:tc>
                  <a:txBody>
                    <a:bodyPr/>
                    <a:lstStyle/>
                    <a:p>
                      <a:pPr algn="ctr" fontAlgn="b"/>
                      <a:r>
                        <a:rPr lang="ru-RU" sz="1600" b="1" u="none" strike="noStrike" dirty="0" smtClean="0">
                          <a:effectLst/>
                        </a:rPr>
                        <a:t>7</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99317">
                <a:tc>
                  <a:txBody>
                    <a:bodyPr/>
                    <a:lstStyle/>
                    <a:p>
                      <a:pPr algn="ctr" fontAlgn="b"/>
                      <a:r>
                        <a:rPr lang="ru-RU" sz="1600" b="1" u="none" strike="noStrike" kern="1200" dirty="0" smtClean="0">
                          <a:solidFill>
                            <a:schemeClr val="dk1"/>
                          </a:solidFill>
                          <a:effectLst/>
                          <a:latin typeface="+mn-lt"/>
                          <a:ea typeface="+mn-ea"/>
                          <a:cs typeface="+mn-cs"/>
                        </a:rPr>
                        <a:t>4</a:t>
                      </a:r>
                      <a:endParaRPr lang="ru-RU" sz="1600" b="1" u="none" strike="noStrike" kern="1200" dirty="0">
                        <a:solidFill>
                          <a:schemeClr val="dk1"/>
                        </a:solidFill>
                        <a:effectLst/>
                        <a:latin typeface="+mn-lt"/>
                        <a:ea typeface="+mn-ea"/>
                        <a:cs typeface="+mn-cs"/>
                      </a:endParaRPr>
                    </a:p>
                  </a:txBody>
                  <a:tcPr marL="6001" marR="6001" marT="6001" marB="0" anchor="ctr">
                    <a:noFill/>
                  </a:tcPr>
                </a:tc>
              </a:tr>
              <a:tr h="242724">
                <a:tc>
                  <a:txBody>
                    <a:bodyPr/>
                    <a:lstStyle/>
                    <a:p>
                      <a:pPr algn="ctr" fontAlgn="b"/>
                      <a:r>
                        <a:rPr lang="ru-RU" sz="1600" b="1" u="none" strike="noStrike" kern="1200" dirty="0" smtClean="0">
                          <a:solidFill>
                            <a:schemeClr val="dk1"/>
                          </a:solidFill>
                          <a:effectLst/>
                          <a:latin typeface="+mn-lt"/>
                          <a:ea typeface="+mn-ea"/>
                          <a:cs typeface="+mn-cs"/>
                        </a:rPr>
                        <a:t>9</a:t>
                      </a:r>
                      <a:endParaRPr lang="ru-RU" sz="1600" b="1" u="none" strike="noStrike" kern="1200" dirty="0">
                        <a:solidFill>
                          <a:schemeClr val="dk1"/>
                        </a:solidFill>
                        <a:effectLst/>
                        <a:latin typeface="+mn-lt"/>
                        <a:ea typeface="+mn-ea"/>
                        <a:cs typeface="+mn-cs"/>
                      </a:endParaRPr>
                    </a:p>
                  </a:txBody>
                  <a:tcPr marL="6001" marR="6001" marT="6001" marB="0" anchor="ctr">
                    <a:noFill/>
                  </a:tcPr>
                </a:tc>
              </a:tr>
            </a:tbl>
          </a:graphicData>
        </a:graphic>
      </p:graphicFrame>
      <p:sp>
        <p:nvSpPr>
          <p:cNvPr id="23" name="TextBox 34"/>
          <p:cNvSpPr txBox="1"/>
          <p:nvPr/>
        </p:nvSpPr>
        <p:spPr>
          <a:xfrm>
            <a:off x="8999142" y="3815040"/>
            <a:ext cx="44858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prstClr val="black"/>
                </a:solidFill>
              </a:rPr>
              <a:t>(%)</a:t>
            </a:r>
            <a:endParaRPr lang="ru-RU" sz="1800" b="1" dirty="0">
              <a:solidFill>
                <a:prstClr val="black"/>
              </a:solidFill>
            </a:endParaRPr>
          </a:p>
        </p:txBody>
      </p:sp>
      <p:sp>
        <p:nvSpPr>
          <p:cNvPr id="17" name="Прямоугольник 16"/>
          <p:cNvSpPr/>
          <p:nvPr/>
        </p:nvSpPr>
        <p:spPr>
          <a:xfrm>
            <a:off x="561975" y="4051973"/>
            <a:ext cx="4924425" cy="369332"/>
          </a:xfrm>
          <a:prstGeom prst="rect">
            <a:avLst/>
          </a:prstGeom>
        </p:spPr>
        <p:txBody>
          <a:bodyPr wrap="square">
            <a:spAutoFit/>
          </a:bodyPr>
          <a:lstStyle/>
          <a:p>
            <a:pPr algn="ctr"/>
            <a:r>
              <a:rPr lang="ru-RU" b="1" dirty="0" smtClean="0">
                <a:solidFill>
                  <a:srgbClr val="00B050"/>
                </a:solidFill>
                <a:latin typeface="Arial" pitchFamily="34" charset="0"/>
                <a:cs typeface="Arial" pitchFamily="34" charset="0"/>
              </a:rPr>
              <a:t>ПЛАНЫ НА 2016 ГОД</a:t>
            </a:r>
          </a:p>
        </p:txBody>
      </p:sp>
    </p:spTree>
    <p:extLst>
      <p:ext uri="{BB962C8B-B14F-4D97-AF65-F5344CB8AC3E}">
        <p14:creationId xmlns:p14="http://schemas.microsoft.com/office/powerpoint/2010/main" val="1919978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23</a:t>
            </a:fld>
            <a:endParaRPr lang="en-US" altLang="ru-RU" dirty="0"/>
          </a:p>
        </p:txBody>
      </p:sp>
      <p:sp>
        <p:nvSpPr>
          <p:cNvPr id="2" name="Заголовок 1"/>
          <p:cNvSpPr>
            <a:spLocks noGrp="1"/>
          </p:cNvSpPr>
          <p:nvPr>
            <p:ph type="title"/>
          </p:nvPr>
        </p:nvSpPr>
        <p:spPr>
          <a:xfrm>
            <a:off x="123825" y="38100"/>
            <a:ext cx="9505950" cy="1169551"/>
          </a:xfrm>
        </p:spPr>
        <p:txBody>
          <a:bodyPr/>
          <a:lstStyle/>
          <a:p>
            <a:pPr algn="ctr"/>
            <a:r>
              <a:rPr lang="ru-RU" sz="2800" dirty="0" smtClean="0">
                <a:latin typeface="Arial Narrow" pitchFamily="34" charset="0"/>
              </a:rPr>
              <a:t>Московский областной </a:t>
            </a:r>
            <a:r>
              <a:rPr lang="ru-RU" sz="2800" dirty="0">
                <a:latin typeface="Arial Narrow" pitchFamily="34" charset="0"/>
              </a:rPr>
              <a:t>гарантийный фонд</a:t>
            </a:r>
            <a:r>
              <a:rPr lang="ru-RU" sz="1800" dirty="0" smtClean="0">
                <a:latin typeface="Arial Narrow" pitchFamily="34" charset="0"/>
              </a:rPr>
              <a:t/>
            </a:r>
            <a:br>
              <a:rPr lang="ru-RU" sz="1800" dirty="0" smtClean="0">
                <a:latin typeface="Arial Narrow" pitchFamily="34" charset="0"/>
              </a:rPr>
            </a:br>
            <a:r>
              <a:rPr lang="ru-RU" sz="1600" dirty="0" smtClean="0">
                <a:latin typeface="Arial Narrow" pitchFamily="34" charset="0"/>
              </a:rPr>
              <a:t/>
            </a:r>
            <a:br>
              <a:rPr lang="ru-RU" sz="1600" dirty="0" smtClean="0">
                <a:latin typeface="Arial Narrow" pitchFamily="34" charset="0"/>
              </a:rPr>
            </a:br>
            <a:r>
              <a:rPr lang="ru-RU" sz="1600" dirty="0">
                <a:solidFill>
                  <a:srgbClr val="00B050"/>
                </a:solidFill>
              </a:rPr>
              <a:t>В 2015 году Рейтинговое агентство </a:t>
            </a:r>
            <a:r>
              <a:rPr lang="en-US" sz="1600" dirty="0">
                <a:solidFill>
                  <a:srgbClr val="00B050"/>
                </a:solidFill>
                <a:latin typeface="Arial Narrow" pitchFamily="34" charset="0"/>
              </a:rPr>
              <a:t>RAEX </a:t>
            </a:r>
            <a:r>
              <a:rPr lang="ru-RU" sz="1600" dirty="0" smtClean="0">
                <a:solidFill>
                  <a:srgbClr val="00B050"/>
                </a:solidFill>
                <a:latin typeface="Arial Narrow" pitchFamily="34" charset="0"/>
              </a:rPr>
              <a:t>(</a:t>
            </a:r>
            <a:r>
              <a:rPr lang="ru-RU" sz="1600" dirty="0" smtClean="0">
                <a:solidFill>
                  <a:srgbClr val="00B050"/>
                </a:solidFill>
              </a:rPr>
              <a:t>Эксперт РА) </a:t>
            </a:r>
            <a:r>
              <a:rPr lang="ru-RU" sz="1600" dirty="0">
                <a:solidFill>
                  <a:srgbClr val="00B050"/>
                </a:solidFill>
              </a:rPr>
              <a:t>присвоило Московскому областному гарантийному фонду рейтинг надежности гарантийного покрытия </a:t>
            </a:r>
            <a:r>
              <a:rPr lang="ru-RU" sz="1600" dirty="0" smtClean="0">
                <a:solidFill>
                  <a:srgbClr val="00B050"/>
                </a:solidFill>
              </a:rPr>
              <a:t>на </a:t>
            </a:r>
            <a:r>
              <a:rPr lang="ru-RU" sz="1600" dirty="0">
                <a:solidFill>
                  <a:srgbClr val="00B050"/>
                </a:solidFill>
              </a:rPr>
              <a:t>уровне А</a:t>
            </a:r>
            <a:r>
              <a:rPr lang="ru-RU" sz="1600" dirty="0" smtClean="0">
                <a:solidFill>
                  <a:srgbClr val="00B050"/>
                </a:solidFill>
              </a:rPr>
              <a:t>+</a:t>
            </a:r>
            <a:endParaRPr lang="ru-RU" sz="1600" dirty="0">
              <a:solidFill>
                <a:srgbClr val="00B050"/>
              </a:solidFill>
            </a:endParaRPr>
          </a:p>
        </p:txBody>
      </p:sp>
      <p:sp>
        <p:nvSpPr>
          <p:cNvPr id="4" name="Прямоугольник 3"/>
          <p:cNvSpPr/>
          <p:nvPr/>
        </p:nvSpPr>
        <p:spPr>
          <a:xfrm>
            <a:off x="409575" y="1228695"/>
            <a:ext cx="9220200"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smtClean="0">
                <a:solidFill>
                  <a:prstClr val="black"/>
                </a:solidFill>
              </a:rPr>
              <a:t>Поручительства до 50% от суммы кредита</a:t>
            </a:r>
            <a:r>
              <a:rPr lang="ru-RU" b="1" dirty="0" smtClean="0">
                <a:solidFill>
                  <a:prstClr val="black"/>
                </a:solidFill>
              </a:rPr>
              <a:t>   </a:t>
            </a:r>
            <a:endParaRPr lang="ru-RU" sz="1600" b="1" dirty="0">
              <a:solidFill>
                <a:prstClr val="black"/>
              </a:solidFill>
            </a:endParaRPr>
          </a:p>
        </p:txBody>
      </p:sp>
      <p:sp>
        <p:nvSpPr>
          <p:cNvPr id="6" name="Прямоугольник 5"/>
          <p:cNvSpPr/>
          <p:nvPr/>
        </p:nvSpPr>
        <p:spPr>
          <a:xfrm>
            <a:off x="457200" y="5491042"/>
            <a:ext cx="4924425" cy="369332"/>
          </a:xfrm>
          <a:prstGeom prst="rect">
            <a:avLst/>
          </a:prstGeom>
        </p:spPr>
        <p:txBody>
          <a:bodyPr wrap="square">
            <a:spAutoFit/>
          </a:bodyPr>
          <a:lstStyle/>
          <a:p>
            <a:pPr algn="ctr"/>
            <a:r>
              <a:rPr lang="ru-RU" b="1" dirty="0" smtClean="0">
                <a:solidFill>
                  <a:srgbClr val="00B050"/>
                </a:solidFill>
                <a:latin typeface="Arial" pitchFamily="34" charset="0"/>
                <a:cs typeface="Arial" pitchFamily="34" charset="0"/>
              </a:rPr>
              <a:t>ПЛАНЫ НА 2016 ГОД</a:t>
            </a:r>
          </a:p>
        </p:txBody>
      </p:sp>
      <p:cxnSp>
        <p:nvCxnSpPr>
          <p:cNvPr id="8" name="Прямая соединительная линия 7"/>
          <p:cNvCxnSpPr/>
          <p:nvPr/>
        </p:nvCxnSpPr>
        <p:spPr bwMode="auto">
          <a:xfrm flipH="1">
            <a:off x="6086475" y="2095500"/>
            <a:ext cx="9525" cy="4229100"/>
          </a:xfrm>
          <a:prstGeom prst="line">
            <a:avLst/>
          </a:prstGeom>
          <a:solidFill>
            <a:schemeClr val="accent1"/>
          </a:solidFill>
          <a:ln w="12700" cap="flat" cmpd="sng" algn="ctr">
            <a:solidFill>
              <a:srgbClr val="23669D"/>
            </a:solidFill>
            <a:prstDash val="solid"/>
            <a:round/>
            <a:headEnd type="none" w="med" len="med"/>
            <a:tailEnd type="none" w="med" len="med"/>
          </a:ln>
          <a:effectLst/>
        </p:spPr>
      </p:cxnSp>
      <p:sp>
        <p:nvSpPr>
          <p:cNvPr id="12" name="Прямоугольник 11"/>
          <p:cNvSpPr/>
          <p:nvPr/>
        </p:nvSpPr>
        <p:spPr>
          <a:xfrm>
            <a:off x="409574" y="5886449"/>
            <a:ext cx="5057776" cy="830997"/>
          </a:xfrm>
          <a:prstGeom prst="rect">
            <a:avLst/>
          </a:prstGeom>
        </p:spPr>
        <p:txBody>
          <a:bodyPr wrap="square">
            <a:spAutoFit/>
          </a:bodyPr>
          <a:lstStyle/>
          <a:p>
            <a:pPr marL="285750" indent="-285750">
              <a:buFont typeface="Wingdings" pitchFamily="2" charset="2"/>
              <a:buChar char="§"/>
            </a:pPr>
            <a:r>
              <a:rPr lang="ru-RU" sz="1600" b="1" dirty="0" smtClean="0">
                <a:solidFill>
                  <a:prstClr val="black"/>
                </a:solidFill>
                <a:latin typeface="Arial" pitchFamily="34" charset="0"/>
                <a:cs typeface="Arial" pitchFamily="34" charset="0"/>
              </a:rPr>
              <a:t>Представление не менее 100 поручительств; </a:t>
            </a:r>
          </a:p>
          <a:p>
            <a:pPr marL="285750" indent="-285750">
              <a:buFont typeface="Wingdings" pitchFamily="2" charset="2"/>
              <a:buChar char="§"/>
            </a:pPr>
            <a:r>
              <a:rPr lang="ru-RU" sz="1600" b="1" dirty="0" smtClean="0">
                <a:solidFill>
                  <a:prstClr val="black"/>
                </a:solidFill>
                <a:latin typeface="Arial" pitchFamily="34" charset="0"/>
                <a:cs typeface="Arial" pitchFamily="34" charset="0"/>
              </a:rPr>
              <a:t>Расширение услуг: </a:t>
            </a:r>
            <a:r>
              <a:rPr lang="ru-RU" sz="1600" b="1" i="1" dirty="0" smtClean="0">
                <a:solidFill>
                  <a:prstClr val="black"/>
                </a:solidFill>
                <a:latin typeface="Arial" pitchFamily="34" charset="0"/>
                <a:cs typeface="Arial" pitchFamily="34" charset="0"/>
              </a:rPr>
              <a:t>предоставление</a:t>
            </a:r>
            <a:r>
              <a:rPr lang="ru-RU" sz="1600" b="1" dirty="0" smtClean="0">
                <a:solidFill>
                  <a:prstClr val="black"/>
                </a:solidFill>
                <a:latin typeface="Arial" pitchFamily="34" charset="0"/>
                <a:cs typeface="Arial" pitchFamily="34" charset="0"/>
              </a:rPr>
              <a:t> </a:t>
            </a:r>
            <a:r>
              <a:rPr lang="ru-RU" sz="1600" b="1" i="1" dirty="0" smtClean="0">
                <a:solidFill>
                  <a:prstClr val="black"/>
                </a:solidFill>
                <a:latin typeface="Arial" pitchFamily="34" charset="0"/>
                <a:cs typeface="Arial" pitchFamily="34" charset="0"/>
              </a:rPr>
              <a:t>поручительств по банковской гарантии</a:t>
            </a:r>
            <a:endParaRPr lang="ru-RU" sz="1600" dirty="0">
              <a:solidFill>
                <a:prstClr val="black"/>
              </a:solidFill>
            </a:endParaRPr>
          </a:p>
        </p:txBody>
      </p:sp>
      <p:graphicFrame>
        <p:nvGraphicFramePr>
          <p:cNvPr id="11" name="Диаграмма 10"/>
          <p:cNvGraphicFramePr/>
          <p:nvPr>
            <p:extLst>
              <p:ext uri="{D42A27DB-BD31-4B8C-83A1-F6EECF244321}">
                <p14:modId xmlns:p14="http://schemas.microsoft.com/office/powerpoint/2010/main" val="805199528"/>
              </p:ext>
            </p:extLst>
          </p:nvPr>
        </p:nvGraphicFramePr>
        <p:xfrm>
          <a:off x="4343400" y="656237"/>
          <a:ext cx="5448300" cy="60612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954312039"/>
              </p:ext>
            </p:extLst>
          </p:nvPr>
        </p:nvGraphicFramePr>
        <p:xfrm>
          <a:off x="8861425" y="4651925"/>
          <a:ext cx="457200" cy="2004643"/>
        </p:xfrm>
        <a:graphic>
          <a:graphicData uri="http://schemas.openxmlformats.org/drawingml/2006/table">
            <a:tbl>
              <a:tblPr>
                <a:tableStyleId>{5C22544A-7EE6-4342-B048-85BDC9FD1C3A}</a:tableStyleId>
              </a:tblPr>
              <a:tblGrid>
                <a:gridCol w="457200"/>
              </a:tblGrid>
              <a:tr h="313780">
                <a:tc>
                  <a:txBody>
                    <a:bodyPr/>
                    <a:lstStyle/>
                    <a:p>
                      <a:pPr algn="ctr" fontAlgn="b"/>
                      <a:r>
                        <a:rPr lang="ru-RU" sz="1600" b="1" u="none" strike="noStrike" dirty="0" smtClean="0">
                          <a:effectLst/>
                        </a:rPr>
                        <a:t>40</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33</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14</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4781">
                <a:tc>
                  <a:txBody>
                    <a:bodyPr/>
                    <a:lstStyle/>
                    <a:p>
                      <a:pPr algn="ctr" fontAlgn="b"/>
                      <a:r>
                        <a:rPr lang="ru-RU" sz="1600" b="1" u="none" strike="noStrike" dirty="0" smtClean="0">
                          <a:effectLst/>
                        </a:rPr>
                        <a:t>5</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2724">
                <a:tc>
                  <a:txBody>
                    <a:bodyPr/>
                    <a:lstStyle/>
                    <a:p>
                      <a:pPr algn="ctr" fontAlgn="b"/>
                      <a:r>
                        <a:rPr lang="ru-RU" sz="1600" b="1" u="none" strike="noStrike" dirty="0" smtClean="0">
                          <a:effectLst/>
                        </a:rPr>
                        <a:t>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2724">
                <a:tc>
                  <a:txBody>
                    <a:bodyPr/>
                    <a:lstStyle/>
                    <a:p>
                      <a:pPr algn="ctr" fontAlgn="b"/>
                      <a:r>
                        <a:rPr lang="ru-RU" sz="1600" b="1" u="none" strike="noStrike" dirty="0" smtClean="0">
                          <a:effectLst/>
                        </a:rPr>
                        <a:t>4</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98835678"/>
              </p:ext>
            </p:extLst>
          </p:nvPr>
        </p:nvGraphicFramePr>
        <p:xfrm>
          <a:off x="180977" y="1827157"/>
          <a:ext cx="5829299" cy="2992493"/>
        </p:xfrm>
        <a:graphic>
          <a:graphicData uri="http://schemas.openxmlformats.org/drawingml/2006/table">
            <a:tbl>
              <a:tblPr bandRow="1">
                <a:tableStyleId>{5FD0F851-EC5A-4D38-B0AD-8093EC10F338}</a:tableStyleId>
              </a:tblPr>
              <a:tblGrid>
                <a:gridCol w="2447923"/>
                <a:gridCol w="990600"/>
                <a:gridCol w="800100"/>
                <a:gridCol w="695325"/>
                <a:gridCol w="895351"/>
              </a:tblGrid>
              <a:tr h="682089">
                <a:tc>
                  <a:txBody>
                    <a:bodyPr/>
                    <a:lstStyle/>
                    <a:p>
                      <a:pPr algn="ctr"/>
                      <a:r>
                        <a:rPr lang="ru-RU" sz="1600" dirty="0" smtClean="0"/>
                        <a:t>Показатели</a:t>
                      </a:r>
                      <a:endParaRPr lang="ru-RU" sz="1600" b="1" dirty="0">
                        <a:solidFill>
                          <a:schemeClr val="tx1"/>
                        </a:solidFill>
                        <a:latin typeface="+mn-lt"/>
                      </a:endParaRPr>
                    </a:p>
                  </a:txBody>
                  <a:tcPr anchor="ctr"/>
                </a:tc>
                <a:tc>
                  <a:txBody>
                    <a:bodyPr/>
                    <a:lstStyle/>
                    <a:p>
                      <a:pPr algn="ctr"/>
                      <a:r>
                        <a:rPr lang="ru-RU" sz="1600" dirty="0" smtClean="0"/>
                        <a:t>Всего</a:t>
                      </a:r>
                      <a:endParaRPr lang="ru-RU" sz="1600" b="1" dirty="0">
                        <a:solidFill>
                          <a:schemeClr val="tx1"/>
                        </a:solidFill>
                        <a:latin typeface="+mn-lt"/>
                      </a:endParaRPr>
                    </a:p>
                  </a:txBody>
                  <a:tcPr anchor="ctr"/>
                </a:tc>
                <a:tc>
                  <a:txBody>
                    <a:bodyPr/>
                    <a:lstStyle/>
                    <a:p>
                      <a:pPr algn="ctr"/>
                      <a:r>
                        <a:rPr lang="ru-RU" sz="1600" dirty="0" smtClean="0"/>
                        <a:t>2014</a:t>
                      </a:r>
                      <a:endParaRPr lang="ru-RU" sz="1600" b="1" dirty="0">
                        <a:solidFill>
                          <a:schemeClr val="tx1"/>
                        </a:solidFill>
                        <a:latin typeface="+mn-lt"/>
                      </a:endParaRPr>
                    </a:p>
                  </a:txBody>
                  <a:tcPr anchor="ctr"/>
                </a:tc>
                <a:tc>
                  <a:txBody>
                    <a:bodyPr/>
                    <a:lstStyle/>
                    <a:p>
                      <a:pPr algn="ctr"/>
                      <a:r>
                        <a:rPr lang="en-US" sz="1600" dirty="0" smtClean="0"/>
                        <a:t>KPI</a:t>
                      </a:r>
                      <a:r>
                        <a:rPr lang="ru-RU" sz="1600" dirty="0" smtClean="0"/>
                        <a:t> 2015</a:t>
                      </a:r>
                      <a:endParaRPr lang="ru-RU" sz="1600" b="1" dirty="0">
                        <a:solidFill>
                          <a:schemeClr val="tx1"/>
                        </a:solidFill>
                        <a:latin typeface="+mn-lt"/>
                      </a:endParaRPr>
                    </a:p>
                  </a:txBody>
                  <a:tcPr anchor="ctr"/>
                </a:tc>
                <a:tc>
                  <a:txBody>
                    <a:bodyPr/>
                    <a:lstStyle/>
                    <a:p>
                      <a:pPr algn="ctr"/>
                      <a:r>
                        <a:rPr lang="ru-RU" sz="1600" dirty="0" smtClean="0"/>
                        <a:t>2015</a:t>
                      </a:r>
                      <a:endParaRPr lang="ru-RU" sz="1600" b="1" dirty="0">
                        <a:solidFill>
                          <a:schemeClr val="tx1"/>
                        </a:solidFill>
                        <a:latin typeface="+mn-lt"/>
                      </a:endParaRPr>
                    </a:p>
                  </a:txBody>
                  <a:tcPr anchor="ctr"/>
                </a:tc>
              </a:tr>
              <a:tr h="565686">
                <a:tc>
                  <a:txBody>
                    <a:bodyPr/>
                    <a:lstStyle/>
                    <a:p>
                      <a:r>
                        <a:rPr lang="ru-RU" sz="1600" dirty="0" smtClean="0"/>
                        <a:t>Выдано поручительств </a:t>
                      </a:r>
                      <a:r>
                        <a:rPr lang="ru-RU" sz="1600" baseline="0" dirty="0" smtClean="0"/>
                        <a:t>(</a:t>
                      </a:r>
                      <a:r>
                        <a:rPr lang="ru-RU" sz="1600" dirty="0" smtClean="0"/>
                        <a:t>шт.)</a:t>
                      </a:r>
                      <a:endParaRPr lang="ru-RU" sz="1600" b="0" dirty="0">
                        <a:latin typeface="+mn-lt"/>
                      </a:endParaRPr>
                    </a:p>
                  </a:txBody>
                  <a:tcPr anchor="ctr"/>
                </a:tc>
                <a:tc>
                  <a:txBody>
                    <a:bodyPr/>
                    <a:lstStyle/>
                    <a:p>
                      <a:pPr algn="ctr"/>
                      <a:r>
                        <a:rPr lang="ru-RU" sz="1600" dirty="0" smtClean="0"/>
                        <a:t>583</a:t>
                      </a:r>
                      <a:endParaRPr lang="ru-RU" sz="1600" b="0" dirty="0">
                        <a:solidFill>
                          <a:schemeClr val="tx1"/>
                        </a:solidFill>
                        <a:latin typeface="+mn-lt"/>
                      </a:endParaRPr>
                    </a:p>
                  </a:txBody>
                  <a:tcPr anchor="ctr"/>
                </a:tc>
                <a:tc>
                  <a:txBody>
                    <a:bodyPr/>
                    <a:lstStyle/>
                    <a:p>
                      <a:pPr algn="ctr"/>
                      <a:r>
                        <a:rPr lang="ru-RU" sz="1600" dirty="0" smtClean="0"/>
                        <a:t>48</a:t>
                      </a:r>
                      <a:endParaRPr lang="ru-RU" sz="1600" b="0" dirty="0">
                        <a:solidFill>
                          <a:schemeClr val="tx1"/>
                        </a:solidFill>
                        <a:latin typeface="+mn-lt"/>
                      </a:endParaRPr>
                    </a:p>
                  </a:txBody>
                  <a:tcPr anchor="ctr"/>
                </a:tc>
                <a:tc>
                  <a:txBody>
                    <a:bodyPr/>
                    <a:lstStyle/>
                    <a:p>
                      <a:pPr algn="ctr"/>
                      <a:r>
                        <a:rPr lang="ru-RU" sz="1600" dirty="0" smtClean="0"/>
                        <a:t>85</a:t>
                      </a:r>
                      <a:endParaRPr lang="ru-RU" sz="1600" b="0" dirty="0">
                        <a:solidFill>
                          <a:schemeClr val="tx1"/>
                        </a:solidFill>
                        <a:latin typeface="+mn-lt"/>
                      </a:endParaRPr>
                    </a:p>
                  </a:txBody>
                  <a:tcPr anchor="ctr"/>
                </a:tc>
                <a:tc>
                  <a:txBody>
                    <a:bodyPr/>
                    <a:lstStyle/>
                    <a:p>
                      <a:pPr algn="ctr"/>
                      <a:r>
                        <a:rPr lang="ru-RU" sz="1600" dirty="0" smtClean="0"/>
                        <a:t>99</a:t>
                      </a:r>
                      <a:endParaRPr lang="ru-RU" sz="1600" b="1" dirty="0">
                        <a:solidFill>
                          <a:srgbClr val="FF0000"/>
                        </a:solidFill>
                        <a:latin typeface="+mn-lt"/>
                      </a:endParaRPr>
                    </a:p>
                  </a:txBody>
                  <a:tcPr anchor="ctr"/>
                </a:tc>
              </a:tr>
              <a:tr h="664484">
                <a:tc>
                  <a:txBody>
                    <a:bodyPr/>
                    <a:lstStyle/>
                    <a:p>
                      <a:pPr algn="l"/>
                      <a:r>
                        <a:rPr lang="ru-RU" sz="1600" dirty="0" smtClean="0"/>
                        <a:t>Сумма поручительств (млн. руб.)</a:t>
                      </a:r>
                      <a:endParaRPr lang="ru-RU" sz="1600" b="0" dirty="0">
                        <a:latin typeface="+mn-lt"/>
                      </a:endParaRPr>
                    </a:p>
                  </a:txBody>
                  <a:tcPr anchor="ctr"/>
                </a:tc>
                <a:tc>
                  <a:txBody>
                    <a:bodyPr/>
                    <a:lstStyle/>
                    <a:p>
                      <a:pPr algn="ctr"/>
                      <a:r>
                        <a:rPr lang="ru-RU" sz="1600" dirty="0" smtClean="0"/>
                        <a:t>2 932,4</a:t>
                      </a:r>
                      <a:endParaRPr lang="ru-RU" sz="1600" b="0" dirty="0">
                        <a:solidFill>
                          <a:schemeClr val="tx1"/>
                        </a:solidFill>
                        <a:latin typeface="+mn-lt"/>
                      </a:endParaRPr>
                    </a:p>
                  </a:txBody>
                  <a:tcPr anchor="ctr"/>
                </a:tc>
                <a:tc>
                  <a:txBody>
                    <a:bodyPr/>
                    <a:lstStyle/>
                    <a:p>
                      <a:pPr algn="ctr"/>
                      <a:r>
                        <a:rPr lang="ru-RU" sz="1600" dirty="0" smtClean="0"/>
                        <a:t>356,4</a:t>
                      </a:r>
                      <a:endParaRPr lang="ru-RU" sz="1600" b="0" dirty="0">
                        <a:solidFill>
                          <a:schemeClr val="tx1"/>
                        </a:solidFill>
                        <a:latin typeface="+mn-lt"/>
                      </a:endParaRPr>
                    </a:p>
                  </a:txBody>
                  <a:tcPr anchor="ctr"/>
                </a:tc>
                <a:tc>
                  <a:txBody>
                    <a:bodyPr/>
                    <a:lstStyle/>
                    <a:p>
                      <a:pPr algn="ctr"/>
                      <a:r>
                        <a:rPr lang="ru-RU" sz="1600" dirty="0" smtClean="0"/>
                        <a:t>360</a:t>
                      </a:r>
                      <a:endParaRPr lang="ru-RU" sz="1600" b="0" dirty="0">
                        <a:solidFill>
                          <a:schemeClr val="tx1"/>
                        </a:solidFill>
                        <a:latin typeface="+mn-lt"/>
                      </a:endParaRPr>
                    </a:p>
                  </a:txBody>
                  <a:tcPr anchor="ctr"/>
                </a:tc>
                <a:tc>
                  <a:txBody>
                    <a:bodyPr/>
                    <a:lstStyle/>
                    <a:p>
                      <a:pPr algn="ctr"/>
                      <a:r>
                        <a:rPr lang="ru-RU" sz="1600" dirty="0" smtClean="0"/>
                        <a:t>450,0</a:t>
                      </a:r>
                      <a:endParaRPr lang="ru-RU" sz="1600" b="1" dirty="0">
                        <a:solidFill>
                          <a:schemeClr val="tx1"/>
                        </a:solidFill>
                        <a:latin typeface="+mn-lt"/>
                      </a:endParaRPr>
                    </a:p>
                  </a:txBody>
                  <a:tcPr anchor="ctr"/>
                </a:tc>
              </a:tr>
              <a:tr h="998482">
                <a:tc>
                  <a:txBody>
                    <a:bodyPr/>
                    <a:lstStyle/>
                    <a:p>
                      <a:r>
                        <a:rPr lang="ru-RU" sz="1600" dirty="0" smtClean="0"/>
                        <a:t>Сумма кредитов, выданных под поручительства </a:t>
                      </a:r>
                    </a:p>
                    <a:p>
                      <a:r>
                        <a:rPr lang="ru-RU" sz="1600" baseline="0" dirty="0" smtClean="0"/>
                        <a:t>(млн. руб.)</a:t>
                      </a:r>
                      <a:endParaRPr lang="ru-RU" sz="1600" b="0" dirty="0">
                        <a:latin typeface="+mn-lt"/>
                      </a:endParaRPr>
                    </a:p>
                  </a:txBody>
                  <a:tcPr anchor="ctr"/>
                </a:tc>
                <a:tc>
                  <a:txBody>
                    <a:bodyPr/>
                    <a:lstStyle/>
                    <a:p>
                      <a:pPr algn="ctr"/>
                      <a:r>
                        <a:rPr lang="ru-RU" sz="1600" dirty="0" smtClean="0"/>
                        <a:t>7 277,1</a:t>
                      </a:r>
                      <a:endParaRPr lang="ru-RU" sz="1600" b="0" dirty="0" smtClean="0">
                        <a:solidFill>
                          <a:schemeClr val="tx1"/>
                        </a:solidFill>
                        <a:latin typeface="+mn-lt"/>
                      </a:endParaRPr>
                    </a:p>
                  </a:txBody>
                  <a:tcPr anchor="ctr"/>
                </a:tc>
                <a:tc>
                  <a:txBody>
                    <a:bodyPr/>
                    <a:lstStyle/>
                    <a:p>
                      <a:pPr algn="ctr"/>
                      <a:r>
                        <a:rPr lang="ru-RU" sz="1600" dirty="0" smtClean="0"/>
                        <a:t>791,7</a:t>
                      </a:r>
                      <a:endParaRPr lang="ru-RU" sz="1600" b="0" dirty="0" smtClean="0">
                        <a:solidFill>
                          <a:schemeClr val="tx1"/>
                        </a:solidFill>
                        <a:latin typeface="+mn-lt"/>
                      </a:endParaRPr>
                    </a:p>
                  </a:txBody>
                  <a:tcPr anchor="ctr"/>
                </a:tc>
                <a:tc>
                  <a:txBody>
                    <a:bodyPr/>
                    <a:lstStyle/>
                    <a:p>
                      <a:pPr algn="ctr"/>
                      <a:r>
                        <a:rPr lang="ru-RU" sz="1600" dirty="0" smtClean="0"/>
                        <a:t>800</a:t>
                      </a:r>
                      <a:endParaRPr lang="ru-RU" sz="1600" b="0" dirty="0" smtClean="0">
                        <a:solidFill>
                          <a:schemeClr val="tx1"/>
                        </a:solidFill>
                        <a:latin typeface="+mn-lt"/>
                      </a:endParaRPr>
                    </a:p>
                  </a:txBody>
                  <a:tcPr anchor="ctr"/>
                </a:tc>
                <a:tc>
                  <a:txBody>
                    <a:bodyPr/>
                    <a:lstStyle/>
                    <a:p>
                      <a:pPr algn="ctr"/>
                      <a:r>
                        <a:rPr lang="ru-RU" sz="1600" dirty="0" smtClean="0"/>
                        <a:t>1 562,8</a:t>
                      </a:r>
                      <a:endParaRPr lang="ru-RU" sz="1600" b="1" dirty="0" smtClean="0">
                        <a:solidFill>
                          <a:srgbClr val="FF0000"/>
                        </a:solidFill>
                        <a:latin typeface="+mn-lt"/>
                      </a:endParaRPr>
                    </a:p>
                  </a:txBody>
                  <a:tcPr anchor="ctr"/>
                </a:tc>
              </a:tr>
            </a:tbl>
          </a:graphicData>
        </a:graphic>
      </p:graphicFrame>
      <p:sp>
        <p:nvSpPr>
          <p:cNvPr id="7" name="Прямоугольник 6"/>
          <p:cNvSpPr/>
          <p:nvPr/>
        </p:nvSpPr>
        <p:spPr>
          <a:xfrm>
            <a:off x="38100" y="4881173"/>
            <a:ext cx="5981700" cy="584775"/>
          </a:xfrm>
          <a:prstGeom prst="rect">
            <a:avLst/>
          </a:prstGeom>
        </p:spPr>
        <p:txBody>
          <a:bodyPr wrap="square">
            <a:spAutoFit/>
          </a:bodyPr>
          <a:lstStyle/>
          <a:p>
            <a:pPr lvl="0" algn="ctr"/>
            <a:r>
              <a:rPr lang="ru-RU" sz="1600" b="1" dirty="0" smtClean="0">
                <a:solidFill>
                  <a:srgbClr val="00B050"/>
                </a:solidFill>
              </a:rPr>
              <a:t>1 рубль </a:t>
            </a:r>
            <a:r>
              <a:rPr lang="ru-RU" sz="1600" b="1" dirty="0">
                <a:solidFill>
                  <a:srgbClr val="00B050"/>
                </a:solidFill>
              </a:rPr>
              <a:t>капитала Фонда </a:t>
            </a:r>
            <a:r>
              <a:rPr lang="ru-RU" sz="1600" b="1" dirty="0" smtClean="0">
                <a:solidFill>
                  <a:srgbClr val="00B050"/>
                </a:solidFill>
              </a:rPr>
              <a:t>принес 9 </a:t>
            </a:r>
            <a:r>
              <a:rPr lang="ru-RU" sz="1600" b="1" dirty="0">
                <a:solidFill>
                  <a:srgbClr val="00B050"/>
                </a:solidFill>
              </a:rPr>
              <a:t>рублей кредитных </a:t>
            </a:r>
            <a:r>
              <a:rPr lang="ru-RU" sz="1600" b="1" dirty="0" smtClean="0">
                <a:solidFill>
                  <a:srgbClr val="00B050"/>
                </a:solidFill>
              </a:rPr>
              <a:t>средств  </a:t>
            </a:r>
            <a:r>
              <a:rPr lang="ru-RU" sz="1600" b="1" dirty="0">
                <a:solidFill>
                  <a:srgbClr val="00B050"/>
                </a:solidFill>
              </a:rPr>
              <a:t>в экономику Московской области</a:t>
            </a:r>
          </a:p>
        </p:txBody>
      </p:sp>
    </p:spTree>
    <p:extLst>
      <p:ext uri="{BB962C8B-B14F-4D97-AF65-F5344CB8AC3E}">
        <p14:creationId xmlns:p14="http://schemas.microsoft.com/office/powerpoint/2010/main" val="394335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manDA\Pictures\презентация\flat-jewels-iconset (1).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67" t="22379" r="58667" b="61594"/>
          <a:stretch/>
        </p:blipFill>
        <p:spPr bwMode="auto">
          <a:xfrm>
            <a:off x="3911600" y="1028351"/>
            <a:ext cx="1041400" cy="7894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76403" y="341078"/>
            <a:ext cx="7621438" cy="553998"/>
          </a:xfrm>
        </p:spPr>
        <p:txBody>
          <a:bodyPr/>
          <a:lstStyle/>
          <a:p>
            <a:pPr algn="ctr" fontAlgn="auto">
              <a:spcBef>
                <a:spcPts val="0"/>
              </a:spcBef>
              <a:spcAft>
                <a:spcPts val="0"/>
              </a:spcAft>
              <a:defRPr/>
            </a:pPr>
            <a:r>
              <a:rPr lang="ru-RU" sz="3600" dirty="0">
                <a:solidFill>
                  <a:srgbClr val="23669D"/>
                </a:solidFill>
                <a:latin typeface="Arial Narrow" panose="020B0606020202030204" pitchFamily="34" charset="0"/>
                <a:cs typeface="Arial" panose="020B0604020202020204" pitchFamily="34" charset="0"/>
              </a:rPr>
              <a:t>БЛАГОДАРЮ </a:t>
            </a:r>
            <a:r>
              <a:rPr lang="ru-RU" sz="3600" dirty="0" smtClean="0">
                <a:solidFill>
                  <a:srgbClr val="23669D"/>
                </a:solidFill>
                <a:latin typeface="Arial Narrow" panose="020B0606020202030204" pitchFamily="34" charset="0"/>
                <a:cs typeface="Arial" panose="020B0604020202020204" pitchFamily="34" charset="0"/>
              </a:rPr>
              <a:t>ЗА ВНИМАНИЕ !</a:t>
            </a:r>
            <a:endParaRPr lang="ru-RU" sz="3600" u="sng" dirty="0"/>
          </a:p>
        </p:txBody>
      </p:sp>
      <p:sp>
        <p:nvSpPr>
          <p:cNvPr id="3" name="Прямоугольник 2"/>
          <p:cNvSpPr/>
          <p:nvPr/>
        </p:nvSpPr>
        <p:spPr>
          <a:xfrm>
            <a:off x="419100" y="1919399"/>
            <a:ext cx="8839200"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Прием заявок на участие в конкурсе осуществляется по рабочим дням с 9.00 до 18.00 </a:t>
            </a:r>
            <a:r>
              <a:rPr lang="ru-RU" i="1" dirty="0" smtClean="0">
                <a:latin typeface="Times New Roman" panose="02020603050405020304" pitchFamily="18" charset="0"/>
                <a:cs typeface="Times New Roman" panose="02020603050405020304" pitchFamily="18" charset="0"/>
              </a:rPr>
              <a:t>(пятница с 9.00 до 16.30)</a:t>
            </a:r>
            <a:r>
              <a:rPr lang="ru-RU" dirty="0" smtClean="0">
                <a:latin typeface="Times New Roman" panose="02020603050405020304" pitchFamily="18" charset="0"/>
                <a:cs typeface="Times New Roman" panose="02020603050405020304" pitchFamily="18" charset="0"/>
              </a:rPr>
              <a:t> ГБУ «Московский </a:t>
            </a:r>
            <a:r>
              <a:rPr lang="ru-RU" dirty="0">
                <a:latin typeface="Times New Roman" panose="02020603050405020304" pitchFamily="18" charset="0"/>
                <a:cs typeface="Times New Roman" panose="02020603050405020304" pitchFamily="18" charset="0"/>
              </a:rPr>
              <a:t>областной фонд развития малого и среднего предпринимательства» по адресу: 143407, Московская область, г. Красногорск, бульвар Строителей,  д. 2,  3 этаж. </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Контактный телефон ГБУ: </a:t>
            </a:r>
            <a:r>
              <a:rPr lang="ru-RU" dirty="0">
                <a:latin typeface="Times New Roman" panose="02020603050405020304" pitchFamily="18" charset="0"/>
                <a:cs typeface="Times New Roman" panose="02020603050405020304" pitchFamily="18" charset="0"/>
              </a:rPr>
              <a:t>8-985-774-37-80.</a:t>
            </a:r>
          </a:p>
        </p:txBody>
      </p:sp>
      <p:sp>
        <p:nvSpPr>
          <p:cNvPr id="4" name="Прямоугольник 3"/>
          <p:cNvSpPr/>
          <p:nvPr/>
        </p:nvSpPr>
        <p:spPr>
          <a:xfrm>
            <a:off x="0" y="3937000"/>
            <a:ext cx="9906000" cy="1938992"/>
          </a:xfrm>
          <a:prstGeom prst="rect">
            <a:avLst/>
          </a:prstGeom>
        </p:spPr>
        <p:txBody>
          <a:bodyPr wrap="square">
            <a:spAutoFit/>
          </a:bodyPr>
          <a:lstStyle/>
          <a:p>
            <a:r>
              <a:rPr lang="ru-RU" sz="2000" b="1" dirty="0" smtClean="0">
                <a:solidFill>
                  <a:srgbClr val="0099CC"/>
                </a:solidFill>
                <a:latin typeface="Times New Roman" panose="02020603050405020304" pitchFamily="18" charset="0"/>
                <a:cs typeface="Times New Roman" panose="02020603050405020304" pitchFamily="18" charset="0"/>
              </a:rPr>
              <a:t>Информационная поддержка на сайтах:</a:t>
            </a:r>
          </a:p>
          <a:p>
            <a:r>
              <a:rPr lang="ru-RU" sz="2000" dirty="0" smtClean="0">
                <a:solidFill>
                  <a:srgbClr val="0099CC"/>
                </a:solidFill>
                <a:latin typeface="Times New Roman" panose="02020603050405020304" pitchFamily="18" charset="0"/>
                <a:cs typeface="Times New Roman" panose="02020603050405020304" pitchFamily="18" charset="0"/>
              </a:rPr>
              <a:t/>
            </a:r>
            <a:br>
              <a:rPr lang="ru-RU" sz="2000" dirty="0" smtClean="0">
                <a:solidFill>
                  <a:srgbClr val="0099CC"/>
                </a:solidFill>
                <a:latin typeface="Times New Roman" panose="02020603050405020304" pitchFamily="18" charset="0"/>
                <a:cs typeface="Times New Roman" panose="02020603050405020304" pitchFamily="18" charset="0"/>
              </a:rPr>
            </a:br>
            <a:r>
              <a:rPr lang="en-US" sz="2000" dirty="0" smtClean="0">
                <a:solidFill>
                  <a:srgbClr val="0099CC"/>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Малый </a:t>
            </a:r>
            <a:r>
              <a:rPr lang="ru-RU" sz="2000" dirty="0">
                <a:latin typeface="Times New Roman" panose="02020603050405020304" pitchFamily="18" charset="0"/>
                <a:cs typeface="Times New Roman" panose="02020603050405020304" pitchFamily="18" charset="0"/>
              </a:rPr>
              <a:t>бизнес </a:t>
            </a:r>
            <a:r>
              <a:rPr lang="ru-RU" sz="2000" dirty="0" smtClean="0">
                <a:latin typeface="Times New Roman" panose="02020603050405020304" pitchFamily="18" charset="0"/>
                <a:cs typeface="Times New Roman" panose="02020603050405020304" pitchFamily="18" charset="0"/>
              </a:rPr>
              <a:t>Подмосковья </a:t>
            </a:r>
            <a:r>
              <a:rPr lang="en-US" sz="2000" b="1" u="sng" dirty="0" smtClean="0">
                <a:solidFill>
                  <a:srgbClr val="00B5CB"/>
                </a:solidFill>
                <a:latin typeface="Times New Roman" panose="02020603050405020304" pitchFamily="18" charset="0"/>
                <a:cs typeface="Times New Roman" panose="02020603050405020304" pitchFamily="18" charset="0"/>
              </a:rPr>
              <a:t>MBMOSREG.RU</a:t>
            </a:r>
            <a:endParaRPr lang="ru-RU" sz="2000" b="1" u="sng" dirty="0" smtClean="0">
              <a:solidFill>
                <a:srgbClr val="00B5CB"/>
              </a:solidFill>
              <a:latin typeface="Times New Roman" panose="02020603050405020304" pitchFamily="18" charset="0"/>
              <a:cs typeface="Times New Roman" panose="02020603050405020304" pitchFamily="18" charset="0"/>
            </a:endParaRPr>
          </a:p>
          <a:p>
            <a:r>
              <a:rPr lang="ru-RU" sz="2000" dirty="0" smtClean="0">
                <a:solidFill>
                  <a:srgbClr val="00B5CB"/>
                </a:solidFill>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Официальный </a:t>
            </a:r>
            <a:r>
              <a:rPr lang="ru-RU" sz="2000" dirty="0" smtClean="0">
                <a:latin typeface="Times New Roman" panose="02020603050405020304" pitchFamily="18" charset="0"/>
                <a:cs typeface="Times New Roman" panose="02020603050405020304" pitchFamily="18" charset="0"/>
              </a:rPr>
              <a:t>сайт ГБУ </a:t>
            </a:r>
            <a:r>
              <a:rPr lang="en-US" sz="2000" b="1" u="sng" dirty="0" smtClean="0">
                <a:solidFill>
                  <a:srgbClr val="00B5CB"/>
                </a:solidFill>
                <a:latin typeface="Times New Roman" panose="02020603050405020304" pitchFamily="18" charset="0"/>
                <a:cs typeface="Times New Roman" panose="02020603050405020304" pitchFamily="18" charset="0"/>
              </a:rPr>
              <a:t>fpmo.ru</a:t>
            </a:r>
          </a:p>
          <a:p>
            <a:r>
              <a:rPr lang="ru-RU" sz="2000" dirty="0" smtClean="0">
                <a:solidFill>
                  <a:srgbClr val="00B5CB"/>
                </a:solidFill>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Официальный</a:t>
            </a:r>
            <a:r>
              <a:rPr lang="ru-RU" sz="2000" b="1" u="sng" dirty="0" smtClean="0">
                <a:solidFill>
                  <a:srgbClr val="00B5CB"/>
                </a:solidFill>
                <a:latin typeface="Times New Roman" panose="02020603050405020304" pitchFamily="18" charset="0"/>
                <a:cs typeface="Times New Roman" panose="02020603050405020304" pitchFamily="18" charset="0"/>
              </a:rPr>
              <a:t> сайт Министерства инвестиций и инноваций Московской области</a:t>
            </a:r>
            <a:r>
              <a:rPr lang="ru-RU" sz="2000" dirty="0" smtClean="0">
                <a:solidFill>
                  <a:srgbClr val="00B5CB"/>
                </a:solidFill>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(в разделе «Документы» –</a:t>
            </a:r>
            <a:r>
              <a:rPr lang="en-US" sz="2000" i="1" dirty="0" smtClean="0">
                <a:latin typeface="Times New Roman" panose="02020603050405020304" pitchFamily="18" charset="0"/>
                <a:cs typeface="Times New Roman" panose="02020603050405020304" pitchFamily="18" charset="0"/>
              </a:rPr>
              <a:t>&gt; </a:t>
            </a:r>
            <a:r>
              <a:rPr lang="ru-RU" sz="2000" i="1" dirty="0" smtClean="0">
                <a:latin typeface="Times New Roman" panose="02020603050405020304" pitchFamily="18" charset="0"/>
                <a:cs typeface="Times New Roman" panose="02020603050405020304" pitchFamily="18" charset="0"/>
              </a:rPr>
              <a:t>«Малое и среднее предпринимательство»)</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5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161979864"/>
              </p:ext>
            </p:extLst>
          </p:nvPr>
        </p:nvGraphicFramePr>
        <p:xfrm>
          <a:off x="3155523" y="4230046"/>
          <a:ext cx="4092575" cy="2562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3737835183"/>
              </p:ext>
            </p:extLst>
          </p:nvPr>
        </p:nvGraphicFramePr>
        <p:xfrm>
          <a:off x="4760377" y="1187289"/>
          <a:ext cx="4991099" cy="4848225"/>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txBox="1">
            <a:spLocks/>
          </p:cNvSpPr>
          <p:nvPr/>
        </p:nvSpPr>
        <p:spPr>
          <a:xfrm>
            <a:off x="0" y="48725"/>
            <a:ext cx="9751476" cy="946832"/>
          </a:xfrm>
          <a:prstGeom prst="rect">
            <a:avLst/>
          </a:prstGeom>
        </p:spPr>
        <p:txBody>
          <a:bodyPr/>
          <a:lstStyle/>
          <a:p>
            <a:pPr lvl="0" algn="ctr" eaLnBrk="0" hangingPunct="0">
              <a:defRPr/>
            </a:pPr>
            <a:r>
              <a:rPr lang="ru-RU" sz="1900" b="1" kern="0" dirty="0">
                <a:solidFill>
                  <a:srgbClr val="1F497D"/>
                </a:solidFill>
                <a:latin typeface="Calibri"/>
                <a:ea typeface="Arial" charset="0"/>
                <a:cs typeface="+mn-cs"/>
              </a:rPr>
              <a:t>ИТОГИ РЕАЛИЗАЦИИ ПОДПРОГРАММЫ </a:t>
            </a:r>
          </a:p>
          <a:p>
            <a:pPr lvl="0" algn="ctr" eaLnBrk="0" hangingPunct="0">
              <a:defRPr/>
            </a:pPr>
            <a:r>
              <a:rPr lang="ru-RU" sz="1900" b="1" kern="0" dirty="0">
                <a:solidFill>
                  <a:srgbClr val="1F497D"/>
                </a:solidFill>
                <a:latin typeface="Calibri"/>
                <a:ea typeface="Arial" charset="0"/>
                <a:cs typeface="+mn-cs"/>
              </a:rPr>
              <a:t>«РАЗВИТИЕ МАЛОГО И СРЕДНЕГО ПРЕДПРИНИМАТЕЛЬСТВА </a:t>
            </a:r>
            <a:br>
              <a:rPr lang="ru-RU" sz="1900" b="1" kern="0" dirty="0">
                <a:solidFill>
                  <a:srgbClr val="1F497D"/>
                </a:solidFill>
                <a:latin typeface="Calibri"/>
                <a:ea typeface="Arial" charset="0"/>
                <a:cs typeface="+mn-cs"/>
              </a:rPr>
            </a:br>
            <a:r>
              <a:rPr lang="ru-RU" sz="1900" b="1" kern="0" dirty="0">
                <a:solidFill>
                  <a:srgbClr val="1F497D"/>
                </a:solidFill>
                <a:latin typeface="Calibri"/>
                <a:ea typeface="Arial" charset="0"/>
                <a:cs typeface="+mn-cs"/>
              </a:rPr>
              <a:t>В МОСКОВСКОЙ ОБЛАСТИ»</a:t>
            </a:r>
          </a:p>
        </p:txBody>
      </p:sp>
      <p:sp>
        <p:nvSpPr>
          <p:cNvPr id="7" name="TextBox 6"/>
          <p:cNvSpPr txBox="1"/>
          <p:nvPr/>
        </p:nvSpPr>
        <p:spPr>
          <a:xfrm>
            <a:off x="9623877" y="6556751"/>
            <a:ext cx="255198" cy="246221"/>
          </a:xfrm>
          <a:prstGeom prst="rect">
            <a:avLst/>
          </a:prstGeom>
          <a:noFill/>
        </p:spPr>
        <p:txBody>
          <a:bodyPr wrap="none" rtlCol="0">
            <a:spAutoFit/>
          </a:bodyPr>
          <a:lstStyle/>
          <a:p>
            <a:r>
              <a:rPr lang="ru-RU" sz="1000" b="1" dirty="0" smtClean="0">
                <a:solidFill>
                  <a:schemeClr val="tx2"/>
                </a:solidFill>
              </a:rPr>
              <a:t>2</a:t>
            </a:r>
            <a:endParaRPr lang="en-US" sz="1000" b="1" dirty="0">
              <a:solidFill>
                <a:schemeClr val="tx2"/>
              </a:solidFill>
            </a:endParaRPr>
          </a:p>
        </p:txBody>
      </p:sp>
      <p:sp>
        <p:nvSpPr>
          <p:cNvPr id="8" name="Прямоугольник 7"/>
          <p:cNvSpPr/>
          <p:nvPr/>
        </p:nvSpPr>
        <p:spPr>
          <a:xfrm>
            <a:off x="418824" y="5598314"/>
            <a:ext cx="2610395" cy="369332"/>
          </a:xfrm>
          <a:prstGeom prst="rect">
            <a:avLst/>
          </a:prstGeom>
        </p:spPr>
        <p:txBody>
          <a:bodyPr wrap="none">
            <a:spAutoFit/>
          </a:bodyPr>
          <a:lstStyle/>
          <a:p>
            <a:pPr algn="ctr"/>
            <a:r>
              <a:rPr lang="ru-RU" b="1" dirty="0" smtClean="0"/>
              <a:t>Всего: 989 601,4 руб.</a:t>
            </a:r>
            <a:endParaRPr lang="ru-RU" b="1" dirty="0"/>
          </a:p>
        </p:txBody>
      </p:sp>
      <p:graphicFrame>
        <p:nvGraphicFramePr>
          <p:cNvPr id="10" name="Диаграмма 9"/>
          <p:cNvGraphicFramePr/>
          <p:nvPr>
            <p:extLst>
              <p:ext uri="{D42A27DB-BD31-4B8C-83A1-F6EECF244321}">
                <p14:modId xmlns:p14="http://schemas.microsoft.com/office/powerpoint/2010/main" val="988902192"/>
              </p:ext>
            </p:extLst>
          </p:nvPr>
        </p:nvGraphicFramePr>
        <p:xfrm>
          <a:off x="-37275" y="1509602"/>
          <a:ext cx="5276850" cy="4362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6753225" y="5581015"/>
            <a:ext cx="2738635" cy="369332"/>
          </a:xfrm>
          <a:prstGeom prst="rect">
            <a:avLst/>
          </a:prstGeom>
        </p:spPr>
        <p:txBody>
          <a:bodyPr wrap="none">
            <a:spAutoFit/>
          </a:bodyPr>
          <a:lstStyle/>
          <a:p>
            <a:pPr algn="ctr"/>
            <a:r>
              <a:rPr lang="ru-RU" b="1" dirty="0" smtClean="0"/>
              <a:t>Всего: 1 075 398,3 руб.</a:t>
            </a:r>
            <a:endParaRPr lang="ru-RU" b="1" dirty="0"/>
          </a:p>
        </p:txBody>
      </p:sp>
      <p:sp>
        <p:nvSpPr>
          <p:cNvPr id="12" name="TextBox 11"/>
          <p:cNvSpPr txBox="1"/>
          <p:nvPr/>
        </p:nvSpPr>
        <p:spPr>
          <a:xfrm>
            <a:off x="530726" y="1391206"/>
            <a:ext cx="3279274" cy="646331"/>
          </a:xfrm>
          <a:prstGeom prst="rect">
            <a:avLst/>
          </a:prstGeom>
          <a:noFill/>
        </p:spPr>
        <p:txBody>
          <a:bodyPr wrap="square" rtlCol="0">
            <a:spAutoFit/>
          </a:bodyPr>
          <a:lstStyle/>
          <a:p>
            <a:pPr algn="ctr"/>
            <a:r>
              <a:rPr lang="ru-RU" b="1" dirty="0" smtClean="0">
                <a:solidFill>
                  <a:srgbClr val="00B050"/>
                </a:solidFill>
              </a:rPr>
              <a:t>234 получателя финансовой поддержки</a:t>
            </a:r>
            <a:endParaRPr lang="ru-RU" b="1" dirty="0">
              <a:solidFill>
                <a:srgbClr val="00B050"/>
              </a:solidFill>
            </a:endParaRPr>
          </a:p>
        </p:txBody>
      </p:sp>
      <p:sp>
        <p:nvSpPr>
          <p:cNvPr id="15" name="Shape 6"/>
          <p:cNvSpPr/>
          <p:nvPr/>
        </p:nvSpPr>
        <p:spPr>
          <a:xfrm>
            <a:off x="1713672" y="745090"/>
            <a:ext cx="744603" cy="690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ysClr val="window" lastClr="FFFFFF">
              <a:lumMod val="50000"/>
            </a:sysClr>
          </a:solid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800">
                <a:solidFill>
                  <a:srgbClr val="000000"/>
                </a:solidFill>
              </a:defRPr>
            </a:pPr>
            <a:r>
              <a:rPr lang="ru-RU" sz="1800" b="1" dirty="0" smtClean="0">
                <a:solidFill>
                  <a:srgbClr val="FFFFFF"/>
                </a:solidFill>
              </a:rPr>
              <a:t>2014</a:t>
            </a:r>
            <a:endParaRPr sz="1800" b="1" dirty="0">
              <a:solidFill>
                <a:srgbClr val="FFFFFF"/>
              </a:solidFill>
            </a:endParaRPr>
          </a:p>
        </p:txBody>
      </p:sp>
      <p:sp>
        <p:nvSpPr>
          <p:cNvPr id="16" name="Shape 6"/>
          <p:cNvSpPr/>
          <p:nvPr/>
        </p:nvSpPr>
        <p:spPr>
          <a:xfrm>
            <a:off x="7248098" y="764141"/>
            <a:ext cx="720080" cy="690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84C9"/>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ru-RU" sz="1800" b="1" dirty="0" smtClean="0">
                <a:solidFill>
                  <a:srgbClr val="FFFFFF"/>
                </a:solidFill>
              </a:rPr>
              <a:t>201</a:t>
            </a:r>
            <a:r>
              <a:rPr lang="en-US" sz="1800" b="1" dirty="0" smtClean="0">
                <a:solidFill>
                  <a:srgbClr val="FFFFFF"/>
                </a:solidFill>
              </a:rPr>
              <a:t>5</a:t>
            </a:r>
            <a:endParaRPr sz="1800" b="1" dirty="0">
              <a:solidFill>
                <a:srgbClr val="FFFFFF"/>
              </a:solidFill>
            </a:endParaRPr>
          </a:p>
        </p:txBody>
      </p:sp>
      <p:sp>
        <p:nvSpPr>
          <p:cNvPr id="17" name="TextBox 16"/>
          <p:cNvSpPr txBox="1"/>
          <p:nvPr/>
        </p:nvSpPr>
        <p:spPr>
          <a:xfrm>
            <a:off x="6206149" y="1435409"/>
            <a:ext cx="3146877" cy="646331"/>
          </a:xfrm>
          <a:prstGeom prst="rect">
            <a:avLst/>
          </a:prstGeom>
          <a:noFill/>
        </p:spPr>
        <p:txBody>
          <a:bodyPr wrap="square" rtlCol="0">
            <a:spAutoFit/>
          </a:bodyPr>
          <a:lstStyle/>
          <a:p>
            <a:pPr algn="ctr"/>
            <a:r>
              <a:rPr lang="ru-RU" b="1" dirty="0" smtClean="0">
                <a:solidFill>
                  <a:srgbClr val="00B050"/>
                </a:solidFill>
              </a:rPr>
              <a:t>321 получатель финансовой поддержки</a:t>
            </a:r>
            <a:endParaRPr lang="ru-RU" b="1" dirty="0">
              <a:solidFill>
                <a:srgbClr val="00B050"/>
              </a:solidFill>
            </a:endParaRPr>
          </a:p>
        </p:txBody>
      </p:sp>
      <p:pic>
        <p:nvPicPr>
          <p:cNvPr id="18" name="Рисунок 17" descr="структура2.jpg"/>
          <p:cNvPicPr>
            <a:picLocks noChangeAspect="1"/>
          </p:cNvPicPr>
          <p:nvPr/>
        </p:nvPicPr>
        <p:blipFill>
          <a:blip r:embed="rId5" cstate="print"/>
          <a:stretch>
            <a:fillRect/>
          </a:stretch>
        </p:blipFill>
        <p:spPr>
          <a:xfrm>
            <a:off x="3810000" y="1033657"/>
            <a:ext cx="2162175" cy="1662473"/>
          </a:xfrm>
          <a:prstGeom prst="ellipse">
            <a:avLst/>
          </a:prstGeom>
          <a:effectLst>
            <a:softEdge rad="31750"/>
          </a:effectLst>
        </p:spPr>
      </p:pic>
      <p:sp>
        <p:nvSpPr>
          <p:cNvPr id="4" name="Прямоугольник 3"/>
          <p:cNvSpPr/>
          <p:nvPr/>
        </p:nvSpPr>
        <p:spPr>
          <a:xfrm>
            <a:off x="2626824" y="4188890"/>
            <a:ext cx="4395176" cy="923330"/>
          </a:xfrm>
          <a:prstGeom prst="rect">
            <a:avLst/>
          </a:prstGeom>
        </p:spPr>
        <p:txBody>
          <a:bodyPr wrap="square">
            <a:spAutoFit/>
          </a:bodyPr>
          <a:lstStyle/>
          <a:p>
            <a:pPr algn="ctr"/>
            <a:r>
              <a:rPr lang="ru-RU" b="1" dirty="0" smtClean="0">
                <a:solidFill>
                  <a:srgbClr val="00B050"/>
                </a:solidFill>
              </a:rPr>
              <a:t>Освоение </a:t>
            </a:r>
          </a:p>
          <a:p>
            <a:pPr algn="ctr"/>
            <a:r>
              <a:rPr lang="ru-RU" b="1" dirty="0" smtClean="0">
                <a:solidFill>
                  <a:srgbClr val="00B050"/>
                </a:solidFill>
              </a:rPr>
              <a:t>от </a:t>
            </a:r>
            <a:r>
              <a:rPr lang="ru-RU" b="1" dirty="0">
                <a:solidFill>
                  <a:srgbClr val="00B050"/>
                </a:solidFill>
              </a:rPr>
              <a:t>размера бюджетных ассигнований </a:t>
            </a:r>
          </a:p>
        </p:txBody>
      </p:sp>
    </p:spTree>
    <p:extLst>
      <p:ext uri="{BB962C8B-B14F-4D97-AF65-F5344CB8AC3E}">
        <p14:creationId xmlns:p14="http://schemas.microsoft.com/office/powerpoint/2010/main" val="417604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0"/>
          </p:nvPr>
        </p:nvSpPr>
        <p:spPr>
          <a:noFill/>
        </p:spPr>
        <p:txBody>
          <a:bodyPr/>
          <a:lstStyle/>
          <a:p>
            <a:pPr defTabSz="912813" fontAlgn="base">
              <a:spcBef>
                <a:spcPct val="0"/>
              </a:spcBef>
              <a:spcAft>
                <a:spcPct val="0"/>
              </a:spcAft>
            </a:pPr>
            <a:fld id="{6A74912F-67F0-4C11-8C1C-AA8781247EC2}" type="slidenum">
              <a:rPr lang="en-US" altLang="ru-RU" smtClean="0"/>
              <a:pPr defTabSz="912813" fontAlgn="base">
                <a:spcBef>
                  <a:spcPct val="0"/>
                </a:spcBef>
                <a:spcAft>
                  <a:spcPct val="0"/>
                </a:spcAft>
              </a:pPr>
              <a:t>3</a:t>
            </a:fld>
            <a:endParaRPr lang="en-US" altLang="ru-RU" dirty="0" smtClean="0"/>
          </a:p>
        </p:txBody>
      </p:sp>
      <p:sp>
        <p:nvSpPr>
          <p:cNvPr id="7177" name="Rectangle 11"/>
          <p:cNvSpPr>
            <a:spLocks noChangeArrowheads="1"/>
          </p:cNvSpPr>
          <p:nvPr>
            <p:custDataLst>
              <p:tags r:id="rId1"/>
            </p:custDataLst>
          </p:nvPr>
        </p:nvSpPr>
        <p:spPr bwMode="auto">
          <a:xfrm>
            <a:off x="4243388" y="1431925"/>
            <a:ext cx="164782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3</a:t>
            </a:r>
          </a:p>
          <a:p>
            <a:pPr defTabSz="893763">
              <a:buSzPct val="120000"/>
            </a:pPr>
            <a:r>
              <a:rPr lang="ru-RU" sz="1400" b="1" dirty="0">
                <a:solidFill>
                  <a:prstClr val="white"/>
                </a:solidFill>
              </a:rPr>
              <a:t>Название этапа 3</a:t>
            </a:r>
            <a:endParaRPr lang="en-AU" sz="1400" b="1" dirty="0">
              <a:solidFill>
                <a:prstClr val="white"/>
              </a:solidFill>
            </a:endParaRPr>
          </a:p>
        </p:txBody>
      </p:sp>
      <p:sp>
        <p:nvSpPr>
          <p:cNvPr id="7179" name="Rectangle 14"/>
          <p:cNvSpPr>
            <a:spLocks noChangeArrowheads="1"/>
          </p:cNvSpPr>
          <p:nvPr>
            <p:custDataLst>
              <p:tags r:id="rId2"/>
            </p:custDataLst>
          </p:nvPr>
        </p:nvSpPr>
        <p:spPr bwMode="auto">
          <a:xfrm>
            <a:off x="6107113" y="1431925"/>
            <a:ext cx="17049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4</a:t>
            </a:r>
          </a:p>
          <a:p>
            <a:pPr defTabSz="893763">
              <a:buSzPct val="120000"/>
            </a:pPr>
            <a:r>
              <a:rPr lang="en-US" sz="1400" b="1" dirty="0">
                <a:solidFill>
                  <a:prstClr val="white"/>
                </a:solidFill>
              </a:rPr>
              <a:t>Н</a:t>
            </a:r>
            <a:r>
              <a:rPr lang="ru-RU" sz="1400" b="1" dirty="0">
                <a:solidFill>
                  <a:prstClr val="white"/>
                </a:solidFill>
              </a:rPr>
              <a:t>азвание этапа 4</a:t>
            </a:r>
            <a:endParaRPr lang="en-AU" sz="1400" b="1" dirty="0">
              <a:solidFill>
                <a:prstClr val="white"/>
              </a:solidFill>
            </a:endParaRPr>
          </a:p>
        </p:txBody>
      </p:sp>
      <p:sp>
        <p:nvSpPr>
          <p:cNvPr id="7181" name="Rectangle 17"/>
          <p:cNvSpPr>
            <a:spLocks noChangeArrowheads="1"/>
          </p:cNvSpPr>
          <p:nvPr>
            <p:custDataLst>
              <p:tags r:id="rId3"/>
            </p:custDataLst>
          </p:nvPr>
        </p:nvSpPr>
        <p:spPr bwMode="auto">
          <a:xfrm>
            <a:off x="7972425" y="1431925"/>
            <a:ext cx="17176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5</a:t>
            </a:r>
          </a:p>
          <a:p>
            <a:pPr defTabSz="893763">
              <a:buSzPct val="120000"/>
            </a:pPr>
            <a:r>
              <a:rPr lang="en-US" sz="1400" b="1" dirty="0">
                <a:solidFill>
                  <a:prstClr val="white"/>
                </a:solidFill>
              </a:rPr>
              <a:t>Н</a:t>
            </a:r>
            <a:r>
              <a:rPr lang="ru-RU" sz="1400" b="1" dirty="0">
                <a:solidFill>
                  <a:prstClr val="white"/>
                </a:solidFill>
              </a:rPr>
              <a:t>азвание этапа 5</a:t>
            </a:r>
            <a:endParaRPr lang="en-AU" sz="1400" b="1" dirty="0">
              <a:solidFill>
                <a:prstClr val="white"/>
              </a:solidFill>
            </a:endParaRPr>
          </a:p>
        </p:txBody>
      </p:sp>
      <p:sp>
        <p:nvSpPr>
          <p:cNvPr id="26" name="Заголовок 25"/>
          <p:cNvSpPr>
            <a:spLocks noGrp="1"/>
          </p:cNvSpPr>
          <p:nvPr>
            <p:ph type="title"/>
          </p:nvPr>
        </p:nvSpPr>
        <p:spPr>
          <a:xfrm>
            <a:off x="228600" y="200025"/>
            <a:ext cx="9240837" cy="276999"/>
          </a:xfrm>
        </p:spPr>
        <p:txBody>
          <a:bodyPr/>
          <a:lstStyle/>
          <a:p>
            <a:pPr algn="ctr"/>
            <a:r>
              <a:rPr lang="ru-RU" sz="1800" dirty="0" smtClean="0"/>
              <a:t>ГОСУДАРСТВЕННАЯ ПОДДЕРЖКА МСП. ПЛАНЫ НА 2016 ГОД.</a:t>
            </a:r>
            <a:endParaRPr lang="ru-RU" sz="1800" dirty="0"/>
          </a:p>
        </p:txBody>
      </p:sp>
      <p:graphicFrame>
        <p:nvGraphicFramePr>
          <p:cNvPr id="30" name="Таблица 29"/>
          <p:cNvGraphicFramePr>
            <a:graphicFrameLocks noGrp="1"/>
          </p:cNvGraphicFramePr>
          <p:nvPr>
            <p:extLst>
              <p:ext uri="{D42A27DB-BD31-4B8C-83A1-F6EECF244321}">
                <p14:modId xmlns:p14="http://schemas.microsoft.com/office/powerpoint/2010/main" val="4115061878"/>
              </p:ext>
            </p:extLst>
          </p:nvPr>
        </p:nvGraphicFramePr>
        <p:xfrm>
          <a:off x="195263" y="669925"/>
          <a:ext cx="9496424" cy="5930900"/>
        </p:xfrm>
        <a:graphic>
          <a:graphicData uri="http://schemas.openxmlformats.org/drawingml/2006/table">
            <a:tbl>
              <a:tblPr firstRow="1" bandRow="1">
                <a:tableStyleId>{5FD0F851-EC5A-4D38-B0AD-8093EC10F338}</a:tableStyleId>
              </a:tblPr>
              <a:tblGrid>
                <a:gridCol w="486997"/>
                <a:gridCol w="7856902"/>
                <a:gridCol w="1152525"/>
              </a:tblGrid>
              <a:tr h="797666">
                <a:tc>
                  <a:txBody>
                    <a:bodyPr/>
                    <a:lstStyle/>
                    <a:p>
                      <a:pPr algn="ctr"/>
                      <a:r>
                        <a:rPr lang="ru-RU" sz="1600" b="1" kern="1200" dirty="0" smtClean="0"/>
                        <a:t>№ п/п</a:t>
                      </a:r>
                      <a:endParaRPr lang="ru-RU" sz="1600" b="1" kern="1200" dirty="0" smtClean="0">
                        <a:solidFill>
                          <a:schemeClr val="tx2">
                            <a:lumMod val="75000"/>
                          </a:schemeClr>
                        </a:solidFill>
                        <a:latin typeface="Arial" pitchFamily="34" charset="0"/>
                        <a:ea typeface="+mn-ea"/>
                        <a:cs typeface="Arial" pitchFamily="34" charset="0"/>
                      </a:endParaRPr>
                    </a:p>
                  </a:txBody>
                  <a:tcPr anchor="ctr"/>
                </a:tc>
                <a:tc>
                  <a:txBody>
                    <a:bodyPr/>
                    <a:lstStyle/>
                    <a:p>
                      <a:pPr algn="ctr"/>
                      <a:r>
                        <a:rPr lang="ru-RU" sz="1600" b="1" kern="1200" dirty="0" smtClean="0"/>
                        <a:t>НАИМЕНОВАНИЯ</a:t>
                      </a:r>
                      <a:r>
                        <a:rPr lang="ru-RU" sz="1600" b="1" kern="1200" baseline="0" dirty="0" smtClean="0"/>
                        <a:t> МЕРОПРИЯТИЯ </a:t>
                      </a:r>
                      <a:endParaRPr lang="ru-RU" sz="1600" b="1" kern="1200" dirty="0" smtClean="0">
                        <a:solidFill>
                          <a:schemeClr val="tx2">
                            <a:lumMod val="75000"/>
                          </a:schemeClr>
                        </a:solidFill>
                        <a:latin typeface="Arial" pitchFamily="34" charset="0"/>
                        <a:ea typeface="+mn-ea"/>
                        <a:cs typeface="Arial" pitchFamily="34" charset="0"/>
                      </a:endParaRPr>
                    </a:p>
                  </a:txBody>
                  <a:tcPr anchor="ctr"/>
                </a:tc>
                <a:tc>
                  <a:txBody>
                    <a:bodyPr/>
                    <a:lstStyle/>
                    <a:p>
                      <a:pPr algn="ctr"/>
                      <a:r>
                        <a:rPr lang="ru-RU" sz="1600" b="1" kern="1200" dirty="0" smtClean="0"/>
                        <a:t>Объем</a:t>
                      </a:r>
                      <a:r>
                        <a:rPr lang="ru-RU" sz="1600" b="1" kern="1200" baseline="0" dirty="0" smtClean="0"/>
                        <a:t> средств, млн руб. </a:t>
                      </a:r>
                      <a:endParaRPr lang="ru-RU" sz="1600" b="1" kern="1200" dirty="0" smtClean="0">
                        <a:solidFill>
                          <a:schemeClr val="tx2">
                            <a:lumMod val="75000"/>
                          </a:schemeClr>
                        </a:solidFill>
                        <a:latin typeface="Arial" pitchFamily="34" charset="0"/>
                        <a:ea typeface="+mn-ea"/>
                        <a:cs typeface="Arial" pitchFamily="34" charset="0"/>
                      </a:endParaRPr>
                    </a:p>
                  </a:txBody>
                  <a:tcPr anchor="ctr"/>
                </a:tc>
              </a:tr>
              <a:tr h="556396">
                <a:tc>
                  <a:txBody>
                    <a:bodyPr/>
                    <a:lstStyle/>
                    <a:p>
                      <a:pPr algn="ctr"/>
                      <a:r>
                        <a:rPr kumimoji="0" lang="ru-RU" sz="1800" b="1" u="none" strike="noStrike" kern="0" cap="none" spc="0" normalizeH="0" baseline="0" noProof="0" dirty="0" smtClean="0">
                          <a:ln>
                            <a:noFill/>
                          </a:ln>
                          <a:effectLst/>
                          <a:uLnTx/>
                          <a:uFillTx/>
                        </a:rPr>
                        <a:t>1</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субъектам  МСП затрат на уплату первого взноса (аванса) при заключении договора лизинга оборудования  </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64,0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2</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субъектам  МСП  затрат, связанных с приобретением оборудования в целях создания и (или) развития, и (или) модернизации производства товаров (работ, услуг)</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296,0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3</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затрат субъектам МСП на технологическое присоединение к электрическим сетям и(или) к сетям газораспределения</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25,0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443148">
                <a:tc>
                  <a:txBody>
                    <a:bodyPr/>
                    <a:lstStyle/>
                    <a:p>
                      <a:pPr algn="ctr"/>
                      <a:r>
                        <a:rPr kumimoji="0" lang="ru-RU" sz="1800" b="1" u="none" strike="noStrike" kern="0" cap="none" spc="0" normalizeH="0" baseline="0" noProof="0" dirty="0" smtClean="0">
                          <a:ln>
                            <a:noFill/>
                          </a:ln>
                          <a:effectLst/>
                          <a:uLnTx/>
                          <a:uFillTx/>
                        </a:rPr>
                        <a:t>4</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Поддержка социального предпринимательства</a:t>
                      </a:r>
                      <a:endParaRPr kumimoji="0" lang="ru-RU" sz="1800" b="1" i="0" u="none" strike="noStrike" kern="0" cap="none" spc="0" normalizeH="0" baseline="0" noProof="0" dirty="0" smtClean="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48,0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5</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Частичная компенсация затрат субъектам  МСП , осуществляющим деятельность в области ремесел, народных художественных промыслов, сельского и экологического туризма</a:t>
                      </a:r>
                      <a:endParaRPr kumimoji="0" lang="ru-RU" sz="1800" b="1" i="0" u="none" strike="noStrike" kern="0" cap="none" spc="0" normalizeH="0" baseline="0" noProof="0" dirty="0" smtClean="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10,0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8281">
                <a:tc>
                  <a:txBody>
                    <a:bodyPr/>
                    <a:lstStyle/>
                    <a:p>
                      <a:pPr algn="ctr"/>
                      <a:r>
                        <a:rPr kumimoji="0" lang="ru-RU" sz="1800" b="1" u="none" strike="noStrike" kern="0" cap="none" spc="0" normalizeH="0" baseline="0" noProof="0" dirty="0" smtClean="0">
                          <a:ln>
                            <a:noFill/>
                          </a:ln>
                          <a:effectLst/>
                          <a:uLnTx/>
                          <a:uFillTx/>
                        </a:rPr>
                        <a:t>6</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lvl="0" indent="0" algn="l" defTabSz="932753" rtl="0" eaLnBrk="1" fontAlgn="t"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Частичная компенсация затрат субъектов малого и среднего  предпринимательства, связанных с созданием и (или) развитием центров времяпрепровождения детей</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38,0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8281">
                <a:tc>
                  <a:txBody>
                    <a:bodyPr/>
                    <a:lstStyle/>
                    <a:p>
                      <a:pPr algn="ctr"/>
                      <a:r>
                        <a:rPr kumimoji="0" lang="ru-RU" sz="1800" b="1" u="none" strike="noStrike" kern="0" cap="none" spc="0" normalizeH="0" baseline="0" noProof="0" dirty="0" smtClean="0">
                          <a:ln>
                            <a:noFill/>
                          </a:ln>
                          <a:effectLst/>
                          <a:uLnTx/>
                          <a:uFillTx/>
                        </a:rPr>
                        <a:t>7</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lvl="0" indent="0" algn="l" defTabSz="932753" rtl="0" eaLnBrk="1" fontAlgn="t"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Предоставление добровольного имущественного взноса на обеспечение деятельности Московского областного гарантийного фонда</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132,5</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bl>
          </a:graphicData>
        </a:graphic>
      </p:graphicFrame>
    </p:spTree>
    <p:extLst>
      <p:ext uri="{BB962C8B-B14F-4D97-AF65-F5344CB8AC3E}">
        <p14:creationId xmlns:p14="http://schemas.microsoft.com/office/powerpoint/2010/main" val="230107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057845142"/>
              </p:ext>
            </p:extLst>
          </p:nvPr>
        </p:nvGraphicFramePr>
        <p:xfrm>
          <a:off x="95384" y="1892300"/>
          <a:ext cx="5657716" cy="42545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RomanDA\Pictures\презентация\free_flat_circle_icon_set.jpg"/>
          <p:cNvPicPr>
            <a:picLocks noChangeAspect="1" noChangeArrowheads="1"/>
          </p:cNvPicPr>
          <p:nvPr/>
        </p:nvPicPr>
        <p:blipFill rotWithShape="1">
          <a:blip r:embed="rId3">
            <a:extLst>
              <a:ext uri="{28A0092B-C50C-407E-A947-70E740481C1C}">
                <a14:useLocalDpi xmlns:a14="http://schemas.microsoft.com/office/drawing/2010/main" val="0"/>
              </a:ext>
            </a:extLst>
          </a:blip>
          <a:srcRect l="66500" b="50000"/>
          <a:stretch/>
        </p:blipFill>
        <p:spPr bwMode="auto">
          <a:xfrm>
            <a:off x="3651118" y="1758950"/>
            <a:ext cx="1418167" cy="158750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dirty="0"/>
          </a:p>
        </p:txBody>
      </p:sp>
      <p:sp>
        <p:nvSpPr>
          <p:cNvPr id="4" name="Title 1"/>
          <p:cNvSpPr txBox="1">
            <a:spLocks/>
          </p:cNvSpPr>
          <p:nvPr/>
        </p:nvSpPr>
        <p:spPr bwMode="auto">
          <a:xfrm>
            <a:off x="298584" y="367099"/>
            <a:ext cx="924083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1800" kern="0" dirty="0" smtClean="0">
                <a:latin typeface="Times New Roman" panose="02020603050405020304" pitchFamily="18" charset="0"/>
                <a:cs typeface="Times New Roman" panose="02020603050405020304" pitchFamily="18" charset="0"/>
              </a:rPr>
              <a:t>КОМПЕНСАЦИЯ ЗАТРАТ ПРИ ЗАКЛЮЧЕНИИ ДОГОВОРА ЛИЗИНГА</a:t>
            </a:r>
            <a:endParaRPr lang="en-US" sz="1800" kern="0" dirty="0" smtClean="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0096969"/>
              </p:ext>
            </p:extLst>
          </p:nvPr>
        </p:nvGraphicFramePr>
        <p:xfrm>
          <a:off x="5073784" y="1162050"/>
          <a:ext cx="5657716" cy="4127500"/>
        </p:xfrm>
        <a:graphic>
          <a:graphicData uri="http://schemas.openxmlformats.org/drawingml/2006/chart">
            <c:chart xmlns:c="http://schemas.openxmlformats.org/drawingml/2006/chart" xmlns:r="http://schemas.openxmlformats.org/officeDocument/2006/relationships" r:id="rId4"/>
          </a:graphicData>
        </a:graphic>
      </p:graphicFrame>
      <p:pic>
        <p:nvPicPr>
          <p:cNvPr id="1027" name="Picture 3" descr="C:\Users\RomanDA\Pictures\презентация\freebie-fifb.jpg"/>
          <p:cNvPicPr>
            <a:picLocks noChangeAspect="1" noChangeArrowheads="1"/>
          </p:cNvPicPr>
          <p:nvPr/>
        </p:nvPicPr>
        <p:blipFill rotWithShape="1">
          <a:blip r:embed="rId5">
            <a:extLst>
              <a:ext uri="{28A0092B-C50C-407E-A947-70E740481C1C}">
                <a14:useLocalDpi xmlns:a14="http://schemas.microsoft.com/office/drawing/2010/main" val="0"/>
              </a:ext>
            </a:extLst>
          </a:blip>
          <a:srcRect l="58800" t="50000" r="25600" b="28569"/>
          <a:stretch/>
        </p:blipFill>
        <p:spPr bwMode="auto">
          <a:xfrm>
            <a:off x="6246261" y="5111750"/>
            <a:ext cx="102084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63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98584" y="228600"/>
            <a:ext cx="9240837" cy="276999"/>
          </a:xfrm>
        </p:spPr>
        <p:txBody>
          <a:bodyPr/>
          <a:lstStyle/>
          <a:p>
            <a:pPr algn="ctr"/>
            <a:r>
              <a:rPr lang="ru-RU" sz="1800" dirty="0" smtClean="0"/>
              <a:t>КОМПЕНСАЦИЯ ЗАТРАТ ПРИ ЗАКЛЮЧЕНИИ ДОГОВОРА ЛИЗИНГА</a:t>
            </a:r>
            <a:endParaRPr lang="en-US" sz="1800" dirty="0" smtClean="0"/>
          </a:p>
        </p:txBody>
      </p:sp>
      <p:sp>
        <p:nvSpPr>
          <p:cNvPr id="8194" name="Slide Number Placeholder 2"/>
          <p:cNvSpPr>
            <a:spLocks noGrp="1"/>
          </p:cNvSpPr>
          <p:nvPr>
            <p:ph type="sldNum" sz="quarter" idx="10"/>
          </p:nvPr>
        </p:nvSpPr>
        <p:spPr>
          <a:xfrm>
            <a:off x="7779662" y="6643688"/>
            <a:ext cx="2063750" cy="182562"/>
          </a:xfrm>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5</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73504" y="4495800"/>
            <a:ext cx="9232445" cy="2001611"/>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anose="020B0604020202020204" pitchFamily="34" charset="0"/>
                <a:cs typeface="Arial" panose="020B0604020202020204" pitchFamily="34" charset="0"/>
              </a:rPr>
              <a:t>ОГРАНИЧЕНИЯ ПРЕДМЕТА ЛИЗИНГА:</a:t>
            </a:r>
          </a:p>
          <a:p>
            <a:pPr fontAlgn="auto">
              <a:spcBef>
                <a:spcPts val="0"/>
              </a:spcBef>
              <a:spcAft>
                <a:spcPts val="0"/>
              </a:spcAft>
              <a:defRPr/>
            </a:pPr>
            <a:r>
              <a:rPr lang="ru-RU" b="1" dirty="0" smtClean="0">
                <a:latin typeface="Arial" pitchFamily="34" charset="0"/>
                <a:cs typeface="Arial" pitchFamily="34" charset="0"/>
              </a:rPr>
              <a:t>- оборудование, предназначенное для осуществления оптовой и розничной торговой деятельности субъектами МСП, за исключением транспортных средств, предназначенных для перевозки продукции собственного производства;</a:t>
            </a:r>
          </a:p>
          <a:p>
            <a:pPr fontAlgn="auto">
              <a:spcBef>
                <a:spcPts val="0"/>
              </a:spcBef>
              <a:spcAft>
                <a:spcPts val="0"/>
              </a:spcAft>
              <a:defRPr/>
            </a:pPr>
            <a:r>
              <a:rPr lang="ru-RU" b="1" dirty="0" smtClean="0">
                <a:latin typeface="Arial" pitchFamily="34" charset="0"/>
                <a:cs typeface="Arial" pitchFamily="34" charset="0"/>
              </a:rPr>
              <a:t>- оборудование, бывшее в эксплуатации более 5 (пяти) лет;</a:t>
            </a:r>
          </a:p>
          <a:p>
            <a:pPr fontAlgn="auto">
              <a:spcBef>
                <a:spcPts val="0"/>
              </a:spcBef>
              <a:spcAft>
                <a:spcPts val="0"/>
              </a:spcAft>
              <a:defRPr/>
            </a:pPr>
            <a:r>
              <a:rPr lang="ru-RU" b="1" dirty="0" smtClean="0">
                <a:latin typeface="Arial" pitchFamily="34" charset="0"/>
                <a:cs typeface="Arial" pitchFamily="34" charset="0"/>
              </a:rPr>
              <a:t>- легковые автомобили и воздушные суда.</a:t>
            </a:r>
          </a:p>
        </p:txBody>
      </p:sp>
      <p:sp>
        <p:nvSpPr>
          <p:cNvPr id="40" name="Прямоугольник 18"/>
          <p:cNvSpPr>
            <a:spLocks noChangeArrowheads="1"/>
          </p:cNvSpPr>
          <p:nvPr/>
        </p:nvSpPr>
        <p:spPr bwMode="auto">
          <a:xfrm>
            <a:off x="273504" y="2667000"/>
            <a:ext cx="9232445" cy="1471613"/>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r>
              <a:rPr lang="ru-RU" b="1" u="sng"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субсидируется уплата субъектам МСП первого взноса  (аванса) при заключении  договоров лизинга оборудования;</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a:t>
            </a:r>
            <a:r>
              <a:rPr lang="ru-RU" b="1" dirty="0" smtClean="0">
                <a:solidFill>
                  <a:srgbClr val="00B050"/>
                </a:solidFill>
                <a:latin typeface="Arial" panose="020B0604020202020204" pitchFamily="34" charset="0"/>
                <a:cs typeface="Arial" panose="020B0604020202020204" pitchFamily="34" charset="0"/>
              </a:rPr>
              <a:t>10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50 % от фактически уплаченного взноса (аванса)</a:t>
            </a:r>
            <a:endParaRPr lang="ru-RU" b="1" dirty="0" smtClean="0"/>
          </a:p>
        </p:txBody>
      </p:sp>
      <p:grpSp>
        <p:nvGrpSpPr>
          <p:cNvPr id="9" name="Группа 8"/>
          <p:cNvGrpSpPr/>
          <p:nvPr/>
        </p:nvGrpSpPr>
        <p:grpSpPr>
          <a:xfrm>
            <a:off x="7553325" y="765255"/>
            <a:ext cx="2133600" cy="1711246"/>
            <a:chOff x="3690258" y="522515"/>
            <a:chExt cx="2950029" cy="2264229"/>
          </a:xfrm>
        </p:grpSpPr>
        <p:pic>
          <p:nvPicPr>
            <p:cNvPr id="10" name="Рисунок 9" descr="Лизинг.jpg"/>
            <p:cNvPicPr>
              <a:picLocks noChangeAspect="1"/>
            </p:cNvPicPr>
            <p:nvPr/>
          </p:nvPicPr>
          <p:blipFill>
            <a:blip r:embed="rId2" cstate="print"/>
            <a:stretch>
              <a:fillRect/>
            </a:stretch>
          </p:blipFill>
          <p:spPr>
            <a:xfrm>
              <a:off x="3731075" y="763592"/>
              <a:ext cx="2857500" cy="1741715"/>
            </a:xfrm>
            <a:prstGeom prst="rect">
              <a:avLst/>
            </a:prstGeom>
          </p:spPr>
        </p:pic>
        <p:sp>
          <p:nvSpPr>
            <p:cNvPr id="12" name="Прямоугольник 11"/>
            <p:cNvSpPr/>
            <p:nvPr/>
          </p:nvSpPr>
          <p:spPr bwMode="auto">
            <a:xfrm>
              <a:off x="3690258" y="522515"/>
              <a:ext cx="2950029" cy="2264229"/>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273504" y="1014026"/>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64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12 </a:t>
            </a:r>
            <a:r>
              <a:rPr lang="ru-RU" sz="1800" b="1" dirty="0">
                <a:solidFill>
                  <a:prstClr val="black"/>
                </a:solidFill>
                <a:latin typeface="Arial" panose="020B0604020202020204" pitchFamily="34" charset="0"/>
                <a:cs typeface="Arial" panose="020B0604020202020204" pitchFamily="34" charset="0"/>
              </a:rPr>
              <a:t>800,0 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51 200,0 тыс. руб</a:t>
            </a:r>
            <a:r>
              <a:rPr lang="ru-RU" sz="1800" b="1" i="1" dirty="0">
                <a:solidFill>
                  <a:prstClr val="black"/>
                </a:solidFill>
                <a:latin typeface="Arial" panose="020B0604020202020204" pitchFamily="34" charset="0"/>
                <a:cs typeface="Arial" panose="020B0604020202020204" pitchFamily="34" charset="0"/>
              </a:rPr>
              <a:t>.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4" name="Прямоугольник 13"/>
          <p:cNvSpPr/>
          <p:nvPr/>
        </p:nvSpPr>
        <p:spPr>
          <a:xfrm>
            <a:off x="273504" y="580588"/>
            <a:ext cx="7117895" cy="369332"/>
          </a:xfrm>
          <a:prstGeom prst="rect">
            <a:avLst/>
          </a:prstGeom>
        </p:spPr>
        <p:txBody>
          <a:bodyPr wrap="square">
            <a:spAutoFit/>
          </a:bodyPr>
          <a:lstStyle/>
          <a:p>
            <a:pPr algn="ctr"/>
            <a:r>
              <a:rPr lang="ru-RU" b="1" dirty="0" smtClean="0">
                <a:solidFill>
                  <a:srgbClr val="00B050"/>
                </a:solidFill>
              </a:rPr>
              <a:t>Начало приема заявок 7 июля 2016 по 5 августа 2016 года</a:t>
            </a:r>
            <a:endParaRPr lang="ru-RU" b="1" dirty="0">
              <a:solidFill>
                <a:srgbClr val="00B050"/>
              </a:solidFill>
            </a:endParaRPr>
          </a:p>
        </p:txBody>
      </p:sp>
    </p:spTree>
    <p:extLst>
      <p:ext uri="{BB962C8B-B14F-4D97-AF65-F5344CB8AC3E}">
        <p14:creationId xmlns:p14="http://schemas.microsoft.com/office/powerpoint/2010/main" val="434395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latin typeface="Times New Roman" panose="02020603050405020304" pitchFamily="18" charset="0"/>
                <a:cs typeface="Times New Roman" panose="02020603050405020304" pitchFamily="18" charset="0"/>
              </a:rPr>
              <a:t>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dirty="0"/>
          </a:p>
        </p:txBody>
      </p:sp>
      <p:sp>
        <p:nvSpPr>
          <p:cNvPr id="5" name="Прямоугольник 4"/>
          <p:cNvSpPr/>
          <p:nvPr/>
        </p:nvSpPr>
        <p:spPr>
          <a:xfrm>
            <a:off x="581024" y="6324836"/>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en-US" sz="1400" b="1" dirty="0">
                <a:solidFill>
                  <a:srgbClr val="002060"/>
                </a:solidFill>
                <a:latin typeface="Times New Roman" panose="02020603050405020304" pitchFamily="18" charset="0"/>
                <a:cs typeface="Times New Roman" panose="02020603050405020304" pitchFamily="18" charset="0"/>
              </a:rPr>
              <a:t>/</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 </a:t>
            </a:r>
            <a:r>
              <a:rPr lang="en-US" sz="1400" b="1" dirty="0" smtClean="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426896916"/>
              </p:ext>
            </p:extLst>
          </p:nvPr>
        </p:nvGraphicFramePr>
        <p:xfrm>
          <a:off x="412750" y="542904"/>
          <a:ext cx="8712200" cy="5629296"/>
        </p:xfrm>
        <a:graphic>
          <a:graphicData uri="http://schemas.openxmlformats.org/drawingml/2006/table">
            <a:tbl>
              <a:tblPr firstRow="1" bandRow="1">
                <a:tableStyleId>{F5AB1C69-6EDB-4FF4-983F-18BD219EF322}</a:tableStyleId>
              </a:tblPr>
              <a:tblGrid>
                <a:gridCol w="1168400"/>
                <a:gridCol w="7543800"/>
              </a:tblGrid>
              <a:tr h="286464">
                <a:tc>
                  <a:txBody>
                    <a:bodyPr/>
                    <a:lstStyle/>
                    <a:p>
                      <a:pPr algn="ctr"/>
                      <a:r>
                        <a:rPr lang="ru-RU" sz="2200" dirty="0" smtClean="0">
                          <a:latin typeface="Times New Roman" panose="02020603050405020304" pitchFamily="18" charset="0"/>
                          <a:cs typeface="Times New Roman" panose="02020603050405020304" pitchFamily="18" charset="0"/>
                        </a:rPr>
                        <a:t>Раздел</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ru-RU" sz="2200" dirty="0" smtClean="0">
                          <a:latin typeface="Times New Roman" panose="02020603050405020304" pitchFamily="18" charset="0"/>
                          <a:cs typeface="Times New Roman" panose="02020603050405020304" pitchFamily="18" charset="0"/>
                        </a:rPr>
                        <a:t>Вид деятельности </a:t>
                      </a:r>
                      <a:endParaRPr lang="ru-RU" sz="2200" dirty="0">
                        <a:latin typeface="Times New Roman" panose="02020603050405020304" pitchFamily="18" charset="0"/>
                        <a:cs typeface="Times New Roman" panose="02020603050405020304" pitchFamily="18" charset="0"/>
                      </a:endParaRPr>
                    </a:p>
                  </a:txBody>
                  <a:tcPr/>
                </a:tc>
              </a:tr>
              <a:tr h="342900">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Сельское, лесное хозяйство, охота, рыболовство и рыбоводство</a:t>
                      </a:r>
                      <a:endParaRPr lang="ru-RU"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r h="342900">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B.</a:t>
                      </a:r>
                      <a:r>
                        <a:rPr lang="en-US" sz="1600" kern="1200" smtClean="0">
                          <a:solidFill>
                            <a:schemeClr val="dk1"/>
                          </a:solidFill>
                          <a:effectLst/>
                          <a:latin typeface="Times New Roman" panose="02020603050405020304" pitchFamily="18" charset="0"/>
                          <a:ea typeface="+mn-ea"/>
                          <a:cs typeface="Times New Roman" panose="02020603050405020304" pitchFamily="18" charset="0"/>
                        </a:rPr>
                        <a:t>/C</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Добыча полезных ископаемых</a:t>
                      </a:r>
                      <a:endParaRPr lang="ru-RU" sz="1600" dirty="0">
                        <a:latin typeface="Times New Roman" panose="02020603050405020304" pitchFamily="18" charset="0"/>
                        <a:cs typeface="Times New Roman" panose="02020603050405020304" pitchFamily="18" charset="0"/>
                      </a:endParaRPr>
                    </a:p>
                  </a:txBody>
                  <a:tcPr/>
                </a:tc>
              </a:tr>
              <a:tr h="38290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C.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D.</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Обрабатывающие производства</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D.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Обеспечение электрической энергией, газом и паром; кондиционирование воздуха</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E.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Водоснабжение; водоотведение, организация сбора и утилизации отходов, деятельность по ликвидации загрязнений</a:t>
                      </a:r>
                      <a:endParaRPr lang="ru-RU" sz="1600" dirty="0">
                        <a:latin typeface="Times New Roman" panose="02020603050405020304" pitchFamily="18" charset="0"/>
                        <a:cs typeface="Times New Roman" panose="02020603050405020304" pitchFamily="18" charset="0"/>
                      </a:endParaRPr>
                    </a:p>
                  </a:txBody>
                  <a:tcPr/>
                </a:tc>
              </a:tr>
              <a:tr h="38671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F.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Строительство</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G. Код 45</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G.</a:t>
                      </a:r>
                      <a:r>
                        <a:rPr lang="ru-RU"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ru-RU" sz="1600" dirty="0" smtClean="0">
                          <a:latin typeface="Times New Roman" panose="02020603050405020304" pitchFamily="18" charset="0"/>
                          <a:cs typeface="Times New Roman" panose="02020603050405020304" pitchFamily="18" charset="0"/>
                        </a:rPr>
                        <a:t>50</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Торговля оптовая и розничная автотранспортными средствам и мотоциклами и их ремонт</a:t>
                      </a:r>
                      <a:endParaRPr lang="ru-RU" sz="1600" dirty="0">
                        <a:latin typeface="Times New Roman" panose="02020603050405020304" pitchFamily="18" charset="0"/>
                        <a:cs typeface="Times New Roman" panose="02020603050405020304" pitchFamily="18" charset="0"/>
                      </a:endParaRPr>
                    </a:p>
                  </a:txBody>
                  <a:tcPr/>
                </a:tc>
              </a:tr>
              <a:tr h="1349690">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G. </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Код 52.7 – 52.72.2 , </a:t>
                      </a:r>
                      <a:r>
                        <a:rPr lang="ru-RU" sz="1400" b="1" kern="1200" dirty="0" smtClean="0">
                          <a:solidFill>
                            <a:schemeClr val="dk1"/>
                          </a:solidFill>
                          <a:effectLst/>
                          <a:latin typeface="Times New Roman" panose="02020603050405020304" pitchFamily="18" charset="0"/>
                          <a:ea typeface="+mn-ea"/>
                          <a:cs typeface="Times New Roman" panose="02020603050405020304" pitchFamily="18" charset="0"/>
                        </a:rPr>
                        <a:t>52.74</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32753" rtl="0" eaLnBrk="1" fontAlgn="auto" latinLnBrk="0" hangingPunct="1">
                        <a:lnSpc>
                          <a:spcPct val="100000"/>
                        </a:lnSpc>
                        <a:spcBef>
                          <a:spcPts val="0"/>
                        </a:spcBef>
                        <a:spcAft>
                          <a:spcPts val="0"/>
                        </a:spcAft>
                        <a:buClrTx/>
                        <a:buSzTx/>
                        <a:buFontTx/>
                        <a:buNone/>
                        <a:tabLst/>
                        <a:defRPr/>
                      </a:pPr>
                      <a:r>
                        <a:rPr lang="ru-RU" sz="1400" b="1" i="1" dirty="0" smtClean="0">
                          <a:solidFill>
                            <a:srgbClr val="002060"/>
                          </a:solidFill>
                          <a:latin typeface="Times New Roman" panose="02020603050405020304" pitchFamily="18" charset="0"/>
                          <a:cs typeface="Times New Roman" panose="02020603050405020304" pitchFamily="18" charset="0"/>
                        </a:rPr>
                        <a:t>(ОК  029-2001)</a:t>
                      </a:r>
                      <a:endParaRPr lang="ru-RU" sz="14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бытовых изделий и предметов личного пользования</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обуви и прочих изделий из кожи, ремонт бытовых электрических изделий</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радио- и телеаппаратуры и прочей аудио- и видеоаппаратуры, ремонт прочих бытовых электрических изделий. Ремонт бытовых изделий и предметов личного  пользования, не включенных в другие группировки</a:t>
                      </a:r>
                      <a:endParaRPr lang="ru-RU" sz="1600" dirty="0">
                        <a:latin typeface="Times New Roman" panose="02020603050405020304" pitchFamily="18" charset="0"/>
                        <a:cs typeface="Times New Roman" panose="02020603050405020304" pitchFamily="18" charset="0"/>
                      </a:endParaRPr>
                    </a:p>
                  </a:txBody>
                  <a:tcPr/>
                </a:tc>
              </a:tr>
              <a:tr h="387665">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H.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Транспортировка и хранение</a:t>
                      </a:r>
                      <a:endParaRPr lang="ru-RU" sz="1600" b="0" dirty="0">
                        <a:latin typeface="Times New Roman" panose="02020603050405020304" pitchFamily="18" charset="0"/>
                        <a:cs typeface="Times New Roman" panose="02020603050405020304" pitchFamily="18" charset="0"/>
                      </a:endParaRPr>
                    </a:p>
                  </a:txBody>
                  <a:tcPr anchor="ctr"/>
                </a:tc>
              </a:tr>
              <a:tr h="32385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I.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гостиниц и предприятий общественного питания</a:t>
                      </a:r>
                      <a:endParaRPr lang="ru-RU" sz="1600" b="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94382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latin typeface="Times New Roman" panose="02020603050405020304" pitchFamily="18" charset="0"/>
                <a:cs typeface="Times New Roman" panose="02020603050405020304" pitchFamily="18" charset="0"/>
              </a:rPr>
              <a:t>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dirty="0"/>
          </a:p>
        </p:txBody>
      </p:sp>
      <p:sp>
        <p:nvSpPr>
          <p:cNvPr id="5" name="Прямоугольник 4"/>
          <p:cNvSpPr/>
          <p:nvPr/>
        </p:nvSpPr>
        <p:spPr>
          <a:xfrm>
            <a:off x="495298" y="6323229"/>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a:t>
            </a:r>
            <a:r>
              <a:rPr lang="en-US" sz="1400" b="1" dirty="0" smtClean="0">
                <a:solidFill>
                  <a:srgbClr val="002060"/>
                </a:solidFill>
                <a:latin typeface="Times New Roman" panose="02020603050405020304" pitchFamily="18" charset="0"/>
                <a:cs typeface="Times New Roman" panose="02020603050405020304" pitchFamily="18" charset="0"/>
              </a:rPr>
              <a:t>)</a:t>
            </a:r>
            <a:r>
              <a:rPr lang="ru-RU" sz="1400" b="1" dirty="0" smtClean="0">
                <a:solidFill>
                  <a:srgbClr val="002060"/>
                </a:solidFill>
                <a:latin typeface="Times New Roman" panose="02020603050405020304" pitchFamily="18" charset="0"/>
                <a:cs typeface="Times New Roman" panose="02020603050405020304" pitchFamily="18" charset="0"/>
              </a:rPr>
              <a:t> </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15259952"/>
              </p:ext>
            </p:extLst>
          </p:nvPr>
        </p:nvGraphicFramePr>
        <p:xfrm>
          <a:off x="358774" y="699253"/>
          <a:ext cx="8712200" cy="5415915"/>
        </p:xfrm>
        <a:graphic>
          <a:graphicData uri="http://schemas.openxmlformats.org/drawingml/2006/table">
            <a:tbl>
              <a:tblPr firstRow="1" bandRow="1">
                <a:tableStyleId>{F5AB1C69-6EDB-4FF4-983F-18BD219EF322}</a:tableStyleId>
              </a:tblPr>
              <a:tblGrid>
                <a:gridCol w="1325130"/>
                <a:gridCol w="7387070"/>
              </a:tblGrid>
              <a:tr h="371785">
                <a:tc>
                  <a:txBody>
                    <a:bodyPr/>
                    <a:lstStyle/>
                    <a:p>
                      <a:pPr algn="ctr"/>
                      <a:r>
                        <a:rPr lang="ru-RU" sz="2000" b="1" dirty="0" smtClean="0">
                          <a:latin typeface="Times New Roman" panose="02020603050405020304" pitchFamily="18" charset="0"/>
                          <a:cs typeface="Times New Roman" panose="02020603050405020304" pitchFamily="18" charset="0"/>
                        </a:rPr>
                        <a:t>Раздел</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2000" b="1" dirty="0" smtClean="0">
                          <a:latin typeface="Times New Roman" panose="02020603050405020304" pitchFamily="18" charset="0"/>
                          <a:cs typeface="Times New Roman" panose="02020603050405020304" pitchFamily="18" charset="0"/>
                        </a:rPr>
                        <a:t>Вид деятельности </a:t>
                      </a:r>
                      <a:endParaRPr lang="ru-RU" sz="2000" b="1" dirty="0">
                        <a:latin typeface="Times New Roman" panose="02020603050405020304" pitchFamily="18" charset="0"/>
                        <a:cs typeface="Times New Roman" panose="02020603050405020304" pitchFamily="18" charset="0"/>
                      </a:endParaRPr>
                    </a:p>
                  </a:txBody>
                  <a:tcPr anchor="ctr"/>
                </a:tc>
              </a:tr>
              <a:tr h="382905">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M. </a:t>
                      </a:r>
                      <a:r>
                        <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71.</a:t>
                      </a:r>
                      <a:endParaRPr lang="ru-RU" sz="1400" b="0" dirty="0" smtClean="0">
                        <a:solidFill>
                          <a:srgbClr val="002060"/>
                        </a:solidFill>
                        <a:latin typeface="Times New Roman" panose="02020603050405020304" pitchFamily="18" charset="0"/>
                        <a:cs typeface="Times New Roman" panose="02020603050405020304" pitchFamily="18" charset="0"/>
                      </a:endParaRPr>
                    </a:p>
                    <a:p>
                      <a:r>
                        <a:rPr lang="ru-RU" sz="1400" b="0" i="1" dirty="0" smtClean="0">
                          <a:solidFill>
                            <a:srgbClr val="002060"/>
                          </a:solidFill>
                          <a:latin typeface="Times New Roman" panose="02020603050405020304" pitchFamily="18" charset="0"/>
                          <a:cs typeface="Times New Roman" panose="02020603050405020304" pitchFamily="18" charset="0"/>
                        </a:rPr>
                        <a:t>(ОК  029-2014)</a:t>
                      </a:r>
                      <a:r>
                        <a:rPr lang="ru-RU" sz="1400" b="0" dirty="0" smtClean="0">
                          <a:solidFill>
                            <a:srgbClr val="002060"/>
                          </a:solidFill>
                          <a:latin typeface="Times New Roman" panose="02020603050405020304" pitchFamily="18" charset="0"/>
                          <a:cs typeface="Times New Roman" panose="02020603050405020304" pitchFamily="18" charset="0"/>
                        </a:rPr>
                        <a:t> </a:t>
                      </a:r>
                      <a:endPar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rPr>
                        <a:t>К. Код 74.2</a:t>
                      </a:r>
                    </a:p>
                    <a:p>
                      <a:r>
                        <a:rPr lang="ru-RU" sz="1400" b="0" i="1" dirty="0" smtClean="0">
                          <a:solidFill>
                            <a:srgbClr val="002060"/>
                          </a:solidFill>
                          <a:latin typeface="Times New Roman" panose="02020603050405020304" pitchFamily="18" charset="0"/>
                          <a:cs typeface="Times New Roman" panose="02020603050405020304" pitchFamily="18" charset="0"/>
                        </a:rPr>
                        <a:t>(ОК  029-2001)</a:t>
                      </a:r>
                      <a:endParaRPr lang="ru-RU" sz="1400" b="0" i="1"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архитектуры; </a:t>
                      </a:r>
                      <a:r>
                        <a:rPr lang="ru-RU" sz="1600" b="0" kern="1200" dirty="0" err="1" smtClean="0">
                          <a:solidFill>
                            <a:schemeClr val="dk1"/>
                          </a:solidFill>
                          <a:effectLst/>
                          <a:latin typeface="Times New Roman" panose="02020603050405020304" pitchFamily="18" charset="0"/>
                          <a:ea typeface="+mn-ea"/>
                          <a:cs typeface="Times New Roman" panose="02020603050405020304" pitchFamily="18" charset="0"/>
                        </a:rPr>
                        <a:t>инженерно</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техническое проектирование; </a:t>
                      </a:r>
                      <a:r>
                        <a:rPr lang="ru-RU" sz="1600" b="0" kern="1200" dirty="0" err="1" smtClean="0">
                          <a:solidFill>
                            <a:schemeClr val="dk1"/>
                          </a:solidFill>
                          <a:effectLst/>
                          <a:latin typeface="Times New Roman" panose="02020603050405020304" pitchFamily="18" charset="0"/>
                          <a:ea typeface="+mn-ea"/>
                          <a:cs typeface="Times New Roman" panose="02020603050405020304" pitchFamily="18" charset="0"/>
                        </a:rPr>
                        <a:t>геолого</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 разведочные и геофизические работы; геодезическая и картографическая деятельность; деятельность в области стандартизации и метрологии; деятельность в области гидрометеорологии и смежных с ней областях; виды деятельности, связанные с решением технических задач, не включенные в другие группировки</a:t>
                      </a:r>
                      <a:endParaRPr lang="ru-RU" sz="1600" b="0" dirty="0">
                        <a:latin typeface="Times New Roman" panose="02020603050405020304" pitchFamily="18" charset="0"/>
                        <a:cs typeface="Times New Roman" panose="02020603050405020304" pitchFamily="18" charset="0"/>
                      </a:endParaRP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Раздел M.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ru-RU" sz="16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75 </a:t>
                      </a:r>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ветеринарная</a:t>
                      </a:r>
                    </a:p>
                    <a:p>
                      <a:pPr marL="0" marR="0" indent="0" algn="l" defTabSz="932753" rtl="0" eaLnBrk="1" fontAlgn="auto" latinLnBrk="0" hangingPunct="1">
                        <a:lnSpc>
                          <a:spcPct val="100000"/>
                        </a:lnSpc>
                        <a:spcBef>
                          <a:spcPts val="0"/>
                        </a:spcBef>
                        <a:spcAft>
                          <a:spcPts val="0"/>
                        </a:spcAft>
                        <a:buClrTx/>
                        <a:buSzTx/>
                        <a:buFontTx/>
                        <a:buNone/>
                        <a:tabLst/>
                        <a:defRPr/>
                      </a:pPr>
                      <a:r>
                        <a:rPr lang="ru-RU" sz="1600" b="0" i="1" dirty="0" smtClean="0">
                          <a:solidFill>
                            <a:srgbClr val="002060"/>
                          </a:solidFill>
                          <a:latin typeface="Times New Roman" panose="02020603050405020304" pitchFamily="18" charset="0"/>
                          <a:cs typeface="Times New Roman" panose="02020603050405020304" pitchFamily="18" charset="0"/>
                        </a:rPr>
                        <a:t>(ОК  029-2014) </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282596">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P.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M.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Образование</a:t>
                      </a:r>
                      <a:endParaRPr lang="ru-RU" sz="1600" b="0" dirty="0" smtClean="0">
                        <a:solidFill>
                          <a:srgbClr val="002060"/>
                        </a:solidFill>
                        <a:latin typeface="Times New Roman" panose="02020603050405020304" pitchFamily="18" charset="0"/>
                        <a:cs typeface="Times New Roman" panose="02020603050405020304" pitchFamily="18" charset="0"/>
                      </a:endParaRPr>
                    </a:p>
                  </a:txBody>
                  <a:tcPr anchor="ctr"/>
                </a:tc>
              </a:tr>
              <a:tr h="386715">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Q.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N.</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здравоохранения и социальных услуг.</a:t>
                      </a:r>
                    </a:p>
                  </a:txBody>
                  <a:tcPr anchor="ctr"/>
                </a:tc>
              </a:tr>
              <a:tr h="30861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Q.</a:t>
                      </a:r>
                      <a:r>
                        <a:rPr lang="ru-RU" sz="1600" b="0" dirty="0" smtClean="0">
                          <a:solidFill>
                            <a:srgbClr val="002060"/>
                          </a:solidFill>
                          <a:latin typeface="Times New Roman" panose="02020603050405020304" pitchFamily="18" charset="0"/>
                          <a:cs typeface="Times New Roman" panose="02020603050405020304" pitchFamily="18" charset="0"/>
                        </a:rPr>
                        <a:t>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экстерриториальных организаций</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en-US" sz="1600" b="0" i="1" dirty="0" smtClean="0">
                          <a:solidFill>
                            <a:srgbClr val="002060"/>
                          </a:solidFill>
                          <a:latin typeface="Times New Roman" panose="02020603050405020304" pitchFamily="18" charset="0"/>
                          <a:cs typeface="Times New Roman" panose="02020603050405020304" pitchFamily="18" charset="0"/>
                        </a:rPr>
                        <a:t>)</a:t>
                      </a:r>
                      <a:endParaRPr lang="ru-RU" sz="1600" b="0" dirty="0">
                        <a:latin typeface="Times New Roman" panose="02020603050405020304" pitchFamily="18" charset="0"/>
                        <a:cs typeface="Times New Roman" panose="02020603050405020304" pitchFamily="18" charset="0"/>
                      </a:endParaRPr>
                    </a:p>
                  </a:txBody>
                  <a:tcPr anchor="ctr"/>
                </a:tc>
              </a:tr>
              <a:tr h="444521">
                <a:tc>
                  <a:txBody>
                    <a:bodyPr/>
                    <a:lstStyle/>
                    <a:p>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R</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О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9</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культуры, спорта, организации досуга и развлечений.</a:t>
                      </a:r>
                      <a:endParaRPr lang="ru-RU" sz="1600" b="0" dirty="0">
                        <a:latin typeface="Times New Roman" panose="02020603050405020304" pitchFamily="18" charset="0"/>
                        <a:cs typeface="Times New Roman" panose="02020603050405020304" pitchFamily="18" charset="0"/>
                      </a:endParaRPr>
                    </a:p>
                  </a:txBody>
                  <a:tcPr anchor="ctr"/>
                </a:tc>
              </a:tr>
              <a:tr h="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90</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Удаление сточных вод, отходов и аналогичная деятельность.</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endParaRPr lang="ru-RU" sz="1600" b="0" i="1" dirty="0">
                        <a:latin typeface="Times New Roman" panose="02020603050405020304" pitchFamily="18" charset="0"/>
                        <a:cs typeface="Times New Roman" panose="02020603050405020304" pitchFamily="18" charset="0"/>
                      </a:endParaRPr>
                    </a:p>
                  </a:txBody>
                  <a:tcPr anchor="ctr"/>
                </a:tc>
              </a:tr>
              <a:tr h="494371">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S. Код 95,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Ремонт компьютеров, предметов личного потребления и хозяйственно-бытового назначения.</a:t>
                      </a: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S.</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Код 96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ru-RU" sz="1600" b="0" dirty="0" smtClean="0">
                        <a:latin typeface="Times New Roman" panose="02020603050405020304" pitchFamily="18" charset="0"/>
                        <a:cs typeface="Times New Roman" panose="02020603050405020304" pitchFamily="18" charset="0"/>
                      </a:endParaRPr>
                    </a:p>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93</a:t>
                      </a:r>
                      <a:endParaRPr lang="ru-RU" sz="1600" b="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по предоставлению прочих персональных услуг.</a:t>
                      </a:r>
                      <a:endParaRPr lang="ru-RU" sz="1600" b="0" dirty="0" smtClean="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9261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НЕ</a:t>
            </a:r>
            <a:r>
              <a:rPr lang="ru-RU" dirty="0" smtClean="0">
                <a:latin typeface="Times New Roman" panose="02020603050405020304" pitchFamily="18" charset="0"/>
                <a:cs typeface="Times New Roman" panose="02020603050405020304" pitchFamily="18" charset="0"/>
              </a:rPr>
              <a:t> 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dirty="0"/>
          </a:p>
        </p:txBody>
      </p:sp>
      <p:sp>
        <p:nvSpPr>
          <p:cNvPr id="5" name="Прямоугольник 4"/>
          <p:cNvSpPr/>
          <p:nvPr/>
        </p:nvSpPr>
        <p:spPr>
          <a:xfrm>
            <a:off x="495295" y="6389903"/>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029-2001 )</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4090531"/>
              </p:ext>
            </p:extLst>
          </p:nvPr>
        </p:nvGraphicFramePr>
        <p:xfrm>
          <a:off x="222246" y="483865"/>
          <a:ext cx="8712200" cy="5906038"/>
        </p:xfrm>
        <a:graphic>
          <a:graphicData uri="http://schemas.openxmlformats.org/drawingml/2006/table">
            <a:tbl>
              <a:tblPr firstRow="1" bandRow="1">
                <a:tableStyleId>{10A1B5D5-9B99-4C35-A422-299274C87663}</a:tableStyleId>
              </a:tblPr>
              <a:tblGrid>
                <a:gridCol w="1120776"/>
                <a:gridCol w="7591424"/>
              </a:tblGrid>
              <a:tr h="371785">
                <a:tc>
                  <a:txBody>
                    <a:bodyPr/>
                    <a:lstStyle/>
                    <a:p>
                      <a:pPr algn="ctr"/>
                      <a:r>
                        <a:rPr lang="ru-RU" sz="1800" dirty="0" smtClean="0">
                          <a:latin typeface="Times New Roman" panose="02020603050405020304" pitchFamily="18" charset="0"/>
                          <a:cs typeface="Times New Roman" panose="02020603050405020304" pitchFamily="18" charset="0"/>
                        </a:rPr>
                        <a:t>Раздел</a:t>
                      </a:r>
                      <a:endParaRPr lang="ru-RU" sz="18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Вид деятельности </a:t>
                      </a:r>
                      <a:endParaRPr lang="ru-RU" sz="1800" b="1" dirty="0">
                        <a:latin typeface="Times New Roman" panose="02020603050405020304" pitchFamily="18" charset="0"/>
                        <a:cs typeface="Times New Roman" panose="02020603050405020304" pitchFamily="18" charset="0"/>
                      </a:endParaRPr>
                    </a:p>
                  </a:txBody>
                  <a:tcPr anchor="ctr"/>
                </a:tc>
              </a:tr>
              <a:tr h="382905">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G.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Торговля оптовая и розничная; ремонт автотранспортных средств и мотоциклов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45 </a:t>
                      </a:r>
                      <a:r>
                        <a:rPr lang="ru-RU" sz="1600" b="0" i="1" dirty="0" smtClean="0">
                          <a:solidFill>
                            <a:srgbClr val="002060"/>
                          </a:solidFill>
                          <a:latin typeface="Times New Roman" panose="02020603050405020304" pitchFamily="18" charset="0"/>
                          <a:cs typeface="Times New Roman" panose="02020603050405020304" pitchFamily="18" charset="0"/>
                        </a:rPr>
                        <a:t>ОК  029-2014</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 кроме 50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en-US" sz="1600" b="0" i="1" dirty="0" smtClean="0">
                          <a:solidFill>
                            <a:schemeClr val="tx1"/>
                          </a:solidFill>
                          <a:latin typeface="Times New Roman" panose="02020603050405020304" pitchFamily="18" charset="0"/>
                          <a:cs typeface="Times New Roman" panose="02020603050405020304" pitchFamily="18" charset="0"/>
                        </a:rPr>
                        <a:t>)</a:t>
                      </a:r>
                      <a:endParaRPr lang="ru-RU" sz="1600" b="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tc>
              </a:tr>
              <a:tr h="38290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G. Код 52.7</a:t>
                      </a:r>
                      <a:endParaRPr lang="ru-RU" sz="1600" b="0" i="1"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Ремонт бытовых изделий и предметов личного пользования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52.71,</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52.72.1,</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52.72.2,</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52.74</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365332">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I.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Транспорт и связь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63.3</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nchor="ctr"/>
                </a:tc>
              </a:tr>
              <a:tr h="282596">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K.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J</a:t>
                      </a:r>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финансовая и страховая</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38671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 </a:t>
                      </a:r>
                      <a:endParaRPr lang="ru-RU" sz="1600" b="0" i="1"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Операции с недвижимым имуществом, аренда и предоставление услуг</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74.2</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0" i="1" dirty="0">
                        <a:latin typeface="Times New Roman" panose="02020603050405020304" pitchFamily="18" charset="0"/>
                        <a:cs typeface="Times New Roman" panose="02020603050405020304" pitchFamily="18" charset="0"/>
                      </a:endParaRPr>
                    </a:p>
                  </a:txBody>
                  <a:tcPr anchor="ctr"/>
                </a:tc>
              </a:tr>
              <a:tr h="308610">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N.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административная и сопутствующие дополнительные услуги</a:t>
                      </a:r>
                      <a:endParaRPr lang="ru-RU" sz="1600" b="0" dirty="0">
                        <a:latin typeface="Times New Roman" panose="02020603050405020304" pitchFamily="18" charset="0"/>
                        <a:cs typeface="Times New Roman" panose="02020603050405020304" pitchFamily="18" charset="0"/>
                      </a:endParaRPr>
                    </a:p>
                  </a:txBody>
                  <a:tcPr anchor="ctr"/>
                </a:tc>
              </a:tr>
              <a:tr h="444521">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М.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профессиональная, научная и техническая </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(кроме – кода </a:t>
                      </a:r>
                      <a:r>
                        <a:rPr lang="en-US"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71</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75</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nchor="ctr"/>
                </a:tc>
              </a:tr>
              <a:tr h="0">
                <a:tc>
                  <a:txBody>
                    <a:bodyPr/>
                    <a:lstStyle/>
                    <a:p>
                      <a:pPr algn="l"/>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L.</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Государственное управление и обеспечение военной безопасности; социальное обеспечение</a:t>
                      </a:r>
                      <a:endParaRPr lang="ru-RU" sz="1600" b="0" i="1" dirty="0">
                        <a:latin typeface="Times New Roman" panose="02020603050405020304" pitchFamily="18" charset="0"/>
                        <a:cs typeface="Times New Roman" panose="02020603050405020304" pitchFamily="18" charset="0"/>
                      </a:endParaRPr>
                    </a:p>
                  </a:txBody>
                  <a:tcPr anchor="ctr"/>
                </a:tc>
              </a:tr>
              <a:tr h="494371">
                <a:tc>
                  <a:txBody>
                    <a:bodyPr/>
                    <a:lstStyle/>
                    <a:p>
                      <a:pPr algn="l"/>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S</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Предоставление прочих коммунальных, социальных и персональных услуг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95</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b="0" i="1" kern="1200" baseline="0" dirty="0" smtClean="0">
                          <a:solidFill>
                            <a:schemeClr val="dk1"/>
                          </a:solidFill>
                          <a:effectLst/>
                          <a:latin typeface="Times New Roman" panose="02020603050405020304" pitchFamily="18" charset="0"/>
                          <a:ea typeface="+mn-ea"/>
                          <a:cs typeface="Times New Roman" panose="02020603050405020304" pitchFamily="18" charset="0"/>
                        </a:rPr>
                        <a:t> 96</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a:t>
                      </a:r>
                      <a:r>
                        <a:rPr lang="en-US"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90</a:t>
                      </a:r>
                      <a:r>
                        <a:rPr lang="ru-RU"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92, 93)</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T.</a:t>
                      </a: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домашних хозяйств как работодателей; недифференцированная деятельность частных домашних хозяйств по производству товаров и оказанию услуг для собственного потребления</a:t>
                      </a:r>
                    </a:p>
                  </a:txBody>
                  <a:tcPr anchor="ctr"/>
                </a:tc>
              </a:tr>
              <a:tr h="27622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U. </a:t>
                      </a: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экстерриториальных организаций и органов</a:t>
                      </a:r>
                    </a:p>
                  </a:txBody>
                  <a:tcPr anchor="ctr"/>
                </a:tc>
              </a:tr>
            </a:tbl>
          </a:graphicData>
        </a:graphic>
      </p:graphicFrame>
    </p:spTree>
    <p:extLst>
      <p:ext uri="{BB962C8B-B14F-4D97-AF65-F5344CB8AC3E}">
        <p14:creationId xmlns:p14="http://schemas.microsoft.com/office/powerpoint/2010/main" val="555216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10.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8.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20478</TotalTime>
  <Words>2637</Words>
  <Application>Microsoft Office PowerPoint</Application>
  <PresentationFormat>Лист A4 (210x297 мм)</PresentationFormat>
  <Paragraphs>497</Paragraphs>
  <Slides>25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5_Universal Template_RU</vt:lpstr>
      <vt:lpstr>Тема Office</vt:lpstr>
      <vt:lpstr>Меры поддержки субъектов малого и среднего предпринимательства  в Московской области</vt:lpstr>
      <vt:lpstr>Презентация PowerPoint</vt:lpstr>
      <vt:lpstr>Презентация PowerPoint</vt:lpstr>
      <vt:lpstr>ГОСУДАРСТВЕННАЯ ПОДДЕРЖКА МСП. ПЛАНЫ НА 2016 ГОД.</vt:lpstr>
      <vt:lpstr>Презентация PowerPoint</vt:lpstr>
      <vt:lpstr>КОМПЕНСАЦИЯ ЗАТРАТ ПРИ ЗАКЛЮЧЕНИИ ДОГОВОРА ЛИЗИНГА</vt:lpstr>
      <vt:lpstr>Перечень субсидируемых видов деятельности</vt:lpstr>
      <vt:lpstr>Перечень субсидируемых видов деятельности</vt:lpstr>
      <vt:lpstr>Перечень НЕ субсидируемых видов деятельности</vt:lpstr>
      <vt:lpstr>Новые условия участия в конкурсном отборе</vt:lpstr>
      <vt:lpstr>Новые условия участия в конкурсном отборе</vt:lpstr>
      <vt:lpstr>Новые условия участия в конкурсном отборе</vt:lpstr>
      <vt:lpstr>ОБЩИЕ ДОКУМЕНТЫ ДЛЯ ПОЛУЧЕНИЯ СУБСИДИЙ </vt:lpstr>
      <vt:lpstr>Презентация PowerPoint</vt:lpstr>
      <vt:lpstr>Документы, подтверждающие осуществление затрат и иные документы. Лизинг</vt:lpstr>
      <vt:lpstr>КОМПЕНСАЦИЯ ЗАТРАТ НА МОДЕРНИЗАЦИЮ И (ИЛИ)  РАЗВИТИЕ ПРОИЗВОДСТВА</vt:lpstr>
      <vt:lpstr>ПОДДЕРЖКА СОЦИАЛЬНО ЗНАЧИМЫХ ВИДОВ ДЕЯТЕЛЬНОСТИ </vt:lpstr>
      <vt:lpstr>СОЦИАЛЬНО ЗНАЧИМЫЕ ВИДЫ ДЕЯТЕЛЬНОСТИ   (в соответствии с программой)</vt:lpstr>
      <vt:lpstr>КОМПЕНСАЦИЯ ЗАТРАТ НА СОЗДАНИЕ И РАЗВИТИЕ ЦЕНТРОВ ВРЕМЯПРЕПРОВОЖДЕНИЯ ДЕТЕЙ </vt:lpstr>
      <vt:lpstr>КОМПЕНСАЦИЯ ЗАТРАТ В ОБЛАСТИ РЕМЕСЕЛ,  НАРОДНЫХ ХУДОЖЕСТВЕННЫХ ПРОМЫСЛОВ</vt:lpstr>
      <vt:lpstr>КОМПЕНСАЦИЯ НА ТЕХНОЛОГИЧЕСКОЕ ПРИСОЕДИНЕНИЕ  К ЭЛЕКТРИЧЕСКИМ СЕТЯМ И (ИЛИ) К СЕТЯМ ГАЗОРАСПРЕДЕЛЕНИЯ</vt:lpstr>
      <vt:lpstr>СОЗДАНИЕ СЕТИ КОВОРКИНГ-ЦЕНТРОВ НА ТЕРРИТОРИИ МОСКОВСКОЙ ОБЛАСТИ</vt:lpstr>
      <vt:lpstr>Московский областной фонд развития микрофинансирования</vt:lpstr>
      <vt:lpstr>Московский областной гарантийный фонд  В 2015 году Рейтинговое агентство RAEX (Эксперт РА) присвоило Московскому областному гарантийному фонду рейтинг надежности гарантийного покрытия на уровне А+</vt:lpstr>
      <vt:lpstr>БЛАГОДАРЮ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Бойко</cp:lastModifiedBy>
  <cp:revision>1473</cp:revision>
  <cp:lastPrinted>2016-07-06T10:29:42Z</cp:lastPrinted>
  <dcterms:created xsi:type="dcterms:W3CDTF">2014-02-04T07:17:20Z</dcterms:created>
  <dcterms:modified xsi:type="dcterms:W3CDTF">2016-08-02T11:39:59Z</dcterms:modified>
</cp:coreProperties>
</file>