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70" r:id="rId4"/>
    <p:sldId id="271" r:id="rId5"/>
    <p:sldId id="269" r:id="rId6"/>
    <p:sldId id="272" r:id="rId7"/>
    <p:sldId id="274" r:id="rId8"/>
    <p:sldId id="273" r:id="rId9"/>
    <p:sldId id="275" r:id="rId10"/>
    <p:sldId id="277" r:id="rId11"/>
    <p:sldId id="276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79"/>
    <a:srgbClr val="9F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6BAB-4E19-4304-8309-78BD3276799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C453-1DA9-40D0-934B-920BCD0C5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010E-69F7-49C8-A61B-6860C0CAC33E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fpm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pm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pm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pmo.ru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pmo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64896" cy="2160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6600" dirty="0" smtClean="0">
                <a:solidFill>
                  <a:srgbClr val="325579"/>
                </a:solidFill>
              </a:rPr>
              <a:t>Как оформить заявку на субсидию?</a:t>
            </a:r>
            <a:endParaRPr lang="ru-RU" sz="6600" dirty="0">
              <a:solidFill>
                <a:srgbClr val="32557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77072"/>
            <a:ext cx="4680520" cy="20020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325579"/>
                </a:solidFill>
                <a:cs typeface="Arial" panose="020B0604020202020204" pitchFamily="34" charset="0"/>
              </a:rPr>
              <a:t>Министерство инвестиций и инноваций Московской области</a:t>
            </a:r>
          </a:p>
          <a:p>
            <a:pPr algn="l"/>
            <a:r>
              <a:rPr lang="ru-RU" sz="1400" dirty="0" smtClean="0">
                <a:solidFill>
                  <a:srgbClr val="325579"/>
                </a:solidFill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ru-RU" sz="2000" dirty="0" smtClean="0">
                <a:solidFill>
                  <a:srgbClr val="325579"/>
                </a:solidFill>
                <a:cs typeface="Arial" panose="020B0604020202020204" pitchFamily="34" charset="0"/>
              </a:rPr>
              <a:t>ГБУ МО «Московский областной фонд развития малого и среднего предпринимательства»</a:t>
            </a:r>
          </a:p>
          <a:p>
            <a:pPr algn="l"/>
            <a:endParaRPr lang="ru-RU" sz="1800" dirty="0">
              <a:solidFill>
                <a:srgbClr val="325579"/>
              </a:solidFill>
            </a:endParaRPr>
          </a:p>
        </p:txBody>
      </p:sp>
      <p:pic>
        <p:nvPicPr>
          <p:cNvPr id="4" name="Picture 3" descr="ЩИТ МО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34904"/>
            <a:ext cx="1584176" cy="18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04664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>Государственная программа «Предпринимательство Подмосковья»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626925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25579"/>
                </a:solidFill>
                <a:cs typeface="Arial" pitchFamily="34" charset="0"/>
              </a:rPr>
              <a:t>2016 г.</a:t>
            </a:r>
            <a:endParaRPr lang="ru-RU" sz="2000" dirty="0">
              <a:solidFill>
                <a:srgbClr val="32557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О проекте</a:t>
            </a:r>
            <a:endParaRPr lang="ru-RU" sz="3200" dirty="0">
              <a:solidFill>
                <a:srgbClr val="32557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2728740"/>
            <a:ext cx="6234654" cy="1211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4437112"/>
            <a:ext cx="6268055" cy="1211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 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заявителе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виде справки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0" y="2728740"/>
            <a:ext cx="1642072" cy="120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4" y="4431534"/>
            <a:ext cx="1639368" cy="122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13" name="Объект 9" descr="http://jankoy.org.ua/wp-content/uploads/2012/06/doverennost-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6" y="2418873"/>
            <a:ext cx="259228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 17"/>
          <p:cNvSpPr/>
          <p:nvPr/>
        </p:nvSpPr>
        <p:spPr>
          <a:xfrm>
            <a:off x="4523929" y="2488866"/>
            <a:ext cx="4392488" cy="101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Сопроводительное письмо 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1520" y="4077071"/>
            <a:ext cx="4336371" cy="108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/>
              <a:t>Опись </a:t>
            </a:r>
            <a:r>
              <a:rPr lang="ru-RU" sz="2000" b="1" dirty="0" smtClean="0"/>
              <a:t>документов </a:t>
            </a:r>
            <a:r>
              <a:rPr lang="ru-RU" sz="2000" b="1" dirty="0"/>
              <a:t>с указанием количества </a:t>
            </a:r>
            <a:r>
              <a:rPr lang="ru-RU" sz="2000" b="1" dirty="0" smtClean="0"/>
              <a:t>листов</a:t>
            </a:r>
            <a:endParaRPr lang="ru-RU" sz="2000" b="1" dirty="0"/>
          </a:p>
        </p:txBody>
      </p:sp>
      <p:pic>
        <p:nvPicPr>
          <p:cNvPr id="20" name="Рисунок 19" descr="http://www.xn--b1afkidmfaflnm6k.xn--p1ai/wp-content/uploads/2011/09/dokume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41" y="3969059"/>
            <a:ext cx="201622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Выгнутая влево стрелка 21"/>
          <p:cNvSpPr/>
          <p:nvPr/>
        </p:nvSpPr>
        <p:spPr>
          <a:xfrm rot="16200000">
            <a:off x="4470916" y="3713391"/>
            <a:ext cx="321123" cy="3208724"/>
          </a:xfrm>
          <a:prstGeom prst="curvedRightArrow">
            <a:avLst>
              <a:gd name="adj1" fmla="val 25000"/>
              <a:gd name="adj2" fmla="val 606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0800000">
            <a:off x="2753788" y="2132856"/>
            <a:ext cx="3482052" cy="3560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7" name="Объект 4" descr="http://www.paperdrill.ru/images/stories/office_shivka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7" y="2001322"/>
            <a:ext cx="1872207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3436635"/>
            <a:ext cx="1872208" cy="130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protect-partners.ru/wp-content/uploads/2014/03/%D0%BF%D0%B0%D0%BA%D0%B5%D1%82-%D0%B4%D0%BE%D0%BA%D1%83%D0%BC%D0%B5%D0%BD%D1%82%D0%BE%D0%B2-2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4973529"/>
            <a:ext cx="183517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06228" y="1556792"/>
            <a:ext cx="5586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прошито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пронумеровано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в папке с твердой обложкой</a:t>
            </a: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оформление обложки и торца папки</a:t>
            </a:r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3265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9681" y="1636440"/>
            <a:ext cx="41927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/>
              <a:t>ГБУ МО «Московский областной фонд развития малого и среднего предпринимательства»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Красногорск, бульвар Строителей, дом 2, 3 этаж</a:t>
            </a:r>
          </a:p>
          <a:p>
            <a:r>
              <a:rPr lang="ru-RU" sz="2000" dirty="0" smtClean="0"/>
              <a:t>8-985-774-37-80</a:t>
            </a:r>
          </a:p>
          <a:p>
            <a:r>
              <a:rPr lang="ru-RU" sz="2000" dirty="0" smtClean="0"/>
              <a:t>8-903-740-93-38</a:t>
            </a:r>
          </a:p>
          <a:p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>
                <a:hlinkClick r:id="rId4"/>
              </a:rPr>
              <a:t>www.fpmo.ru</a:t>
            </a:r>
            <a:endParaRPr lang="ru-RU" sz="2000" dirty="0"/>
          </a:p>
          <a:p>
            <a:pPr>
              <a:spcAft>
                <a:spcPts val="1200"/>
              </a:spcAft>
            </a:pPr>
            <a:r>
              <a:rPr lang="ru-RU" sz="2000" dirty="0" smtClean="0"/>
              <a:t>9.00 – 18.00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6" y="1628800"/>
            <a:ext cx="42767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9731"/>
            <a:ext cx="8351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шагов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867" y="1004325"/>
            <a:ext cx="765708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Ознакомиться</a:t>
            </a:r>
            <a:r>
              <a:rPr lang="ru-RU" sz="2000" dirty="0" smtClean="0"/>
              <a:t> с основной информацией и нормативными документами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Зарегистрироваться</a:t>
            </a:r>
            <a:r>
              <a:rPr lang="ru-RU" sz="2000" dirty="0" smtClean="0"/>
              <a:t> на сайте </a:t>
            </a:r>
            <a:r>
              <a:rPr lang="en-US" sz="2000" dirty="0" smtClean="0">
                <a:hlinkClick r:id="rId4"/>
              </a:rPr>
              <a:t>www.fpmo.ru</a:t>
            </a:r>
            <a:r>
              <a:rPr lang="ru-RU" sz="2000" dirty="0" smtClean="0"/>
              <a:t>, внести данные о бизнесе и затратах, заявляемых к субсидированию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Распечатать</a:t>
            </a:r>
            <a:r>
              <a:rPr lang="ru-RU" sz="2000" dirty="0" smtClean="0"/>
              <a:t> сформированное на сайте Заявление и иные документы, подписать их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Заказать</a:t>
            </a:r>
            <a:r>
              <a:rPr lang="ru-RU" sz="2000" dirty="0" smtClean="0"/>
              <a:t> справку об отсутствии задолженности по налогам в инспекции ФНС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Сделать копии</a:t>
            </a:r>
            <a:r>
              <a:rPr lang="ru-RU" sz="2000" dirty="0" smtClean="0"/>
              <a:t> учредительных и иных документов, а также копии документов по затратам, заявляемым к субсидированию, оформить ТЭО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</a:rPr>
              <a:t>Подать на конкурс</a:t>
            </a:r>
            <a:r>
              <a:rPr lang="ru-RU" sz="2000" dirty="0" smtClean="0"/>
              <a:t> документы, сшитые в твердой папке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9388" y="908720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388" y="181694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388" y="278092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388" y="3717032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388" y="4653136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388" y="5725705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основной информацией и нормативными документами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364088" y="1412776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hlinkClick r:id="rId4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www.fpmo.ru</a:t>
            </a:r>
          </a:p>
          <a:p>
            <a:pPr algn="ctr"/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2675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1995341" y="802529"/>
            <a:ext cx="776459" cy="2554463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Зарегистрироваться</a:t>
            </a:r>
            <a:r>
              <a:rPr lang="ru-RU" sz="2000" dirty="0"/>
              <a:t> на </a:t>
            </a:r>
            <a:r>
              <a:rPr lang="ru-RU" sz="2000" dirty="0" smtClean="0"/>
              <a:t>сайте, </a:t>
            </a:r>
            <a:r>
              <a:rPr lang="ru-RU" sz="2000" dirty="0"/>
              <a:t>внести данные о бизнесе и </a:t>
            </a:r>
            <a:r>
              <a:rPr lang="ru-RU" sz="2000" dirty="0" smtClean="0"/>
              <a:t>затратах</a:t>
            </a:r>
            <a:endParaRPr lang="ru-RU" sz="2000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820472" cy="38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467544" y="1225208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hlinkClick r:id="rId5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www.fpmo.ru</a:t>
            </a:r>
          </a:p>
          <a:p>
            <a:pPr algn="ctr"/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40152" y="843822"/>
            <a:ext cx="1080120" cy="222513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люс 5"/>
          <p:cNvSpPr/>
          <p:nvPr/>
        </p:nvSpPr>
        <p:spPr>
          <a:xfrm>
            <a:off x="3275856" y="2348880"/>
            <a:ext cx="555743" cy="471729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nodess.umi.ru/images/cms/thumbs/a5b0aeaa3fa7d6e58d75710c18673bd7ec6d5f6d/computer1_150_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1204132" cy="12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taservice.ru/wp-content/uploads/2014/04/Pri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54843"/>
            <a:ext cx="859801" cy="8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 6"/>
          <p:cNvSpPr/>
          <p:nvPr/>
        </p:nvSpPr>
        <p:spPr>
          <a:xfrm>
            <a:off x="5580112" y="2409087"/>
            <a:ext cx="471039" cy="351312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http://crimescience.ru/wp-content/uploads/2015/11/fol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29405"/>
            <a:ext cx="1161564" cy="8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1036756" y="1369232"/>
            <a:ext cx="2794843" cy="76362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hlinkClick r:id="rId6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www.fpmo.ru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Распечатать</a:t>
            </a:r>
            <a:r>
              <a:rPr lang="ru-RU" sz="3200" dirty="0"/>
              <a:t> </a:t>
            </a:r>
            <a:r>
              <a:rPr lang="ru-RU" sz="2000" dirty="0"/>
              <a:t>сформированное на сайте Заявление и иные документы, подписать их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813" y="3264981"/>
            <a:ext cx="7470756" cy="592584"/>
            <a:chOff x="0" y="0"/>
            <a:chExt cx="7470756" cy="5925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7470756" cy="592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8928" y="28928"/>
              <a:ext cx="7412900" cy="534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Заявление на предоставление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7385" y="3789040"/>
            <a:ext cx="7480567" cy="576064"/>
            <a:chOff x="0" y="96990"/>
            <a:chExt cx="7480567" cy="91850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проведение проверок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95908" y="4293096"/>
            <a:ext cx="7480567" cy="576064"/>
            <a:chOff x="0" y="96990"/>
            <a:chExt cx="7480567" cy="91850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обработку, распространение документов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35849" y="4797152"/>
            <a:ext cx="7480567" cy="576064"/>
            <a:chOff x="0" y="96990"/>
            <a:chExt cx="7480567" cy="91850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Справка об отсутствии иных бюджетных ассигнований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73584" y="5301208"/>
            <a:ext cx="7480567" cy="576064"/>
            <a:chOff x="0" y="96990"/>
            <a:chExt cx="7480567" cy="91850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Справка о среднемесячной заработной плате работников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076107" y="5849150"/>
            <a:ext cx="7480567" cy="576064"/>
            <a:chOff x="0" y="96990"/>
            <a:chExt cx="7480567" cy="91850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Расчет размера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48" y="3161551"/>
            <a:ext cx="3596142" cy="11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Заказать</a:t>
            </a:r>
            <a:r>
              <a:rPr lang="ru-RU" sz="2000" dirty="0"/>
              <a:t> справку об отсутствии задолженности по налогам в инспекции ФНС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51654"/>
            <a:ext cx="5038997" cy="5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148064" y="2636912"/>
            <a:ext cx="3672408" cy="2016224"/>
          </a:xfrm>
          <a:prstGeom prst="wedgeEllipseCallout">
            <a:avLst>
              <a:gd name="adj1" fmla="val -126915"/>
              <a:gd name="adj2" fmla="val 13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39804" y="4941168"/>
            <a:ext cx="230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Справка действительна 30 дней!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Учредительные и регистрационные</a:t>
            </a:r>
            <a:endParaRPr lang="ru-RU" sz="3200" dirty="0">
              <a:solidFill>
                <a:srgbClr val="325579"/>
              </a:solidFill>
            </a:endParaRPr>
          </a:p>
        </p:txBody>
      </p:sp>
      <p:pic>
        <p:nvPicPr>
          <p:cNvPr id="19" name="Picture 4" descr="http://gelendzhik.neobroker.ru/img-org/tovar-641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9" y="3693879"/>
            <a:ext cx="2998262" cy="14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factory-znak.ru/images/uchet-nalog-spekt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54" y="1966969"/>
            <a:ext cx="1601909" cy="1894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па 22"/>
          <p:cNvGrpSpPr/>
          <p:nvPr/>
        </p:nvGrpSpPr>
        <p:grpSpPr>
          <a:xfrm>
            <a:off x="155575" y="2833973"/>
            <a:ext cx="7128284" cy="667035"/>
            <a:chOff x="1517546" y="0"/>
            <a:chExt cx="2894691" cy="9153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внесении записи в ЕГРЮЛ / ЕГРИП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06" y="4866603"/>
            <a:ext cx="1554685" cy="1802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Группа 26"/>
          <p:cNvGrpSpPr/>
          <p:nvPr/>
        </p:nvGrpSpPr>
        <p:grpSpPr>
          <a:xfrm>
            <a:off x="3203848" y="3984566"/>
            <a:ext cx="5184575" cy="740578"/>
            <a:chOff x="2745977" y="0"/>
            <a:chExt cx="2881090" cy="63416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Копии учредительных документов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7469" y="5424687"/>
            <a:ext cx="6014771" cy="779277"/>
            <a:chOff x="1509647" y="1696479"/>
            <a:chExt cx="2654251" cy="72945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09647" y="1718116"/>
              <a:ext cx="2630538" cy="7078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533360" y="1696479"/>
              <a:ext cx="2630538" cy="707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постановке на учет в налоговых органах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6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О полномочиях / акционерах</a:t>
            </a:r>
            <a:endParaRPr lang="ru-RU" sz="3200" dirty="0">
              <a:solidFill>
                <a:srgbClr val="32557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8184" y="3853682"/>
            <a:ext cx="2696229" cy="242787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5714" y="5028160"/>
            <a:ext cx="2208541" cy="123206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5174" y="4682045"/>
            <a:ext cx="2482919" cy="162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98415" y="3155952"/>
            <a:ext cx="3341593" cy="3153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http://pda.fedpress.ru/sites/fedpress/files/katarina/news/3_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0" y="4807240"/>
            <a:ext cx="1861305" cy="137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2" descr="http://quality.eup.ru/MATERIALY3/FILDEM/p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76" y="3660007"/>
            <a:ext cx="2373977" cy="22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748095" y="3948040"/>
            <a:ext cx="2850320" cy="236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78325" y="2636912"/>
            <a:ext cx="2388929" cy="122413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на должность главного бухгалтера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3657798"/>
            <a:ext cx="2482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Выписка из реестра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АО)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59934" y="1844824"/>
            <a:ext cx="276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должность (избрание) руководителя</a:t>
            </a:r>
          </a:p>
        </p:txBody>
      </p:sp>
      <p:pic>
        <p:nvPicPr>
          <p:cNvPr id="39" name="Picture 4" descr="http://kursovaya-moskva.ru/img/%D1%86%D0%B5%D0%BD%D0%B0%20%D0%BD%D0%B0%20%D0%BA%D1%83%D1%80%D1%81%D0%BE%D0%B2%D1%83%D1%8E%20%D1%80%D0%B0%D0%B1%D0%BE%D1%82%D1%8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1937884" cy="19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takinews.info/wp-content/uploads/2016/01/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7" y="4337032"/>
            <a:ext cx="1531166" cy="12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9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rgbClr val="C00000"/>
                </a:solidFill>
              </a:rPr>
              <a:t>Сделать копии </a:t>
            </a:r>
            <a:r>
              <a:rPr lang="ru-RU" sz="2000" dirty="0"/>
              <a:t>учредительных и иных документов, а также копии документов по </a:t>
            </a:r>
            <a:r>
              <a:rPr lang="ru-RU" sz="2000" dirty="0" smtClean="0"/>
              <a:t>затратам, оформить ТЭО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25579"/>
                </a:solidFill>
              </a:rPr>
              <a:t>О затратах</a:t>
            </a:r>
            <a:endParaRPr lang="ru-RU" sz="3200" dirty="0">
              <a:solidFill>
                <a:srgbClr val="32557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1680" y="2563254"/>
            <a:ext cx="268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Договор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627784" y="3397299"/>
            <a:ext cx="543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Платежное поручение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265845" y="5204097"/>
            <a:ext cx="305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Акт / накладная (ОС-1 / КС-2, КС-3)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4327" y="4337829"/>
            <a:ext cx="427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Банковская выписка</a:t>
            </a:r>
            <a:endParaRPr lang="ru-RU" sz="2800" dirty="0"/>
          </a:p>
        </p:txBody>
      </p:sp>
      <p:pic>
        <p:nvPicPr>
          <p:cNvPr id="8194" name="Picture 2" descr="http://tentorium1.com/wp-content/uploads/2013/09/%D0%B4%D0%BE%D0%B3%D0%BE%D0%B2%D0%BE%D1%80-%D1%82%D0%B5%D0%BD%D1%82%D0%BE%D1%80%D0%B8%D1%83%D0%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3359"/>
            <a:ext cx="1148384" cy="10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ndsemya.ru/documents/plat_Du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98011"/>
            <a:ext cx="905537" cy="12807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ssets.entrepreneur.com/content/3x2/822/online-vc-service-more-investors-into-ga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93" y="5348113"/>
            <a:ext cx="1225787" cy="8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444</Words>
  <Application>Microsoft Office PowerPoint</Application>
  <PresentationFormat>Экран (4:3)</PresentationFormat>
  <Paragraphs>108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Как оформить заявку на субсидию?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Гостевой Пользователь</dc:creator>
  <cp:lastModifiedBy>Коромыслова Валентина Васильевна</cp:lastModifiedBy>
  <cp:revision>61</cp:revision>
  <dcterms:created xsi:type="dcterms:W3CDTF">2016-06-07T12:30:32Z</dcterms:created>
  <dcterms:modified xsi:type="dcterms:W3CDTF">2016-07-20T08:24:51Z</dcterms:modified>
</cp:coreProperties>
</file>