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tags/tag1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72" r:id="rId1"/>
  </p:sldMasterIdLst>
  <p:notesMasterIdLst>
    <p:notesMasterId r:id="rId8"/>
  </p:notesMasterIdLst>
  <p:handoutMasterIdLst>
    <p:handoutMasterId r:id="rId9"/>
  </p:handoutMasterIdLst>
  <p:sldIdLst>
    <p:sldId id="372" r:id="rId2"/>
    <p:sldId id="375" r:id="rId3"/>
    <p:sldId id="371" r:id="rId4"/>
    <p:sldId id="378" r:id="rId5"/>
    <p:sldId id="377" r:id="rId6"/>
    <p:sldId id="374" r:id="rId7"/>
  </p:sldIdLst>
  <p:sldSz cx="9906000" cy="6858000" type="A4"/>
  <p:notesSz cx="9926638" cy="6797675"/>
  <p:defaultTextStyle>
    <a:defPPr>
      <a:defRPr lang="ru-RU"/>
    </a:defPPr>
    <a:lvl1pPr algn="l" defTabSz="912813" rtl="0" fontAlgn="base">
      <a:spcBef>
        <a:spcPct val="0"/>
      </a:spcBef>
      <a:spcAft>
        <a:spcPct val="0"/>
      </a:spcAft>
      <a:defRPr kern="1200">
        <a:solidFill>
          <a:schemeClr val="tx1"/>
        </a:solidFill>
        <a:latin typeface="Arial" charset="0"/>
        <a:ea typeface="+mn-ea"/>
        <a:cs typeface="Arial" charset="0"/>
      </a:defRPr>
    </a:lvl1pPr>
    <a:lvl2pPr marL="455613" indent="1588" algn="l" defTabSz="912813" rtl="0" fontAlgn="base">
      <a:spcBef>
        <a:spcPct val="0"/>
      </a:spcBef>
      <a:spcAft>
        <a:spcPct val="0"/>
      </a:spcAft>
      <a:defRPr kern="1200">
        <a:solidFill>
          <a:schemeClr val="tx1"/>
        </a:solidFill>
        <a:latin typeface="Arial" charset="0"/>
        <a:ea typeface="+mn-ea"/>
        <a:cs typeface="Arial" charset="0"/>
      </a:defRPr>
    </a:lvl2pPr>
    <a:lvl3pPr marL="912813" indent="1588" algn="l" defTabSz="912813" rtl="0" fontAlgn="base">
      <a:spcBef>
        <a:spcPct val="0"/>
      </a:spcBef>
      <a:spcAft>
        <a:spcPct val="0"/>
      </a:spcAft>
      <a:defRPr kern="1200">
        <a:solidFill>
          <a:schemeClr val="tx1"/>
        </a:solidFill>
        <a:latin typeface="Arial" charset="0"/>
        <a:ea typeface="+mn-ea"/>
        <a:cs typeface="Arial" charset="0"/>
      </a:defRPr>
    </a:lvl3pPr>
    <a:lvl4pPr marL="1370013" indent="1588" algn="l" defTabSz="912813" rtl="0" fontAlgn="base">
      <a:spcBef>
        <a:spcPct val="0"/>
      </a:spcBef>
      <a:spcAft>
        <a:spcPct val="0"/>
      </a:spcAft>
      <a:defRPr kern="1200">
        <a:solidFill>
          <a:schemeClr val="tx1"/>
        </a:solidFill>
        <a:latin typeface="Arial" charset="0"/>
        <a:ea typeface="+mn-ea"/>
        <a:cs typeface="Arial" charset="0"/>
      </a:defRPr>
    </a:lvl4pPr>
    <a:lvl5pPr marL="1827213" indent="1588" algn="l" defTabSz="912813"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4028">
          <p15:clr>
            <a:srgbClr val="A4A3A4"/>
          </p15:clr>
        </p15:guide>
        <p15:guide id="2" orient="horz" pos="2102">
          <p15:clr>
            <a:srgbClr val="A4A3A4"/>
          </p15:clr>
        </p15:guide>
        <p15:guide id="3" pos="320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A9706"/>
    <a:srgbClr val="F55F0B"/>
    <a:srgbClr val="F7B309"/>
    <a:srgbClr val="090DB7"/>
    <a:srgbClr val="18481D"/>
    <a:srgbClr val="0099CC"/>
    <a:srgbClr val="23669D"/>
    <a:srgbClr val="CCECFF"/>
    <a:srgbClr val="D7EDF4"/>
    <a:srgbClr val="00B5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FABFCF23-3B69-468F-B69F-88F6DE6A72F2}" styleName="Сред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4C1A8A3-306A-4EB7-A6B1-4F7E0EB9C5D6}" styleName="Средний стиль 3 - акцент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Средний стиль 3 - акцент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E25E649-3F16-4E02-A733-19D2CDBF48F0}" styleName="Средний стиль 3 - акцент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0E3FDE45-AF77-4B5C-9715-49D594BDF05E}" styleName="Светлый стиль 1 - акцент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14" autoAdjust="0"/>
    <p:restoredTop sz="99754" autoAdjust="0"/>
  </p:normalViewPr>
  <p:slideViewPr>
    <p:cSldViewPr snapToGrid="0">
      <p:cViewPr varScale="1">
        <p:scale>
          <a:sx n="95" d="100"/>
          <a:sy n="95" d="100"/>
        </p:scale>
        <p:origin x="786" y="78"/>
      </p:cViewPr>
      <p:guideLst>
        <p:guide orient="horz" pos="4028"/>
        <p:guide orient="horz" pos="2102"/>
        <p:guide pos="3207"/>
      </p:guideLst>
    </p:cSldViewPr>
  </p:slideViewPr>
  <p:outlineViewPr>
    <p:cViewPr>
      <p:scale>
        <a:sx n="33" d="100"/>
        <a:sy n="33" d="100"/>
      </p:scale>
      <p:origin x="18" y="0"/>
    </p:cViewPr>
  </p:outlin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view3D>
      <c:rotX val="15"/>
      <c:rotY val="20"/>
      <c:rAngAx val="1"/>
    </c:view3D>
    <c:floor>
      <c:thickness val="0"/>
      <c:spPr>
        <a:noFill/>
        <a:ln>
          <a:noFill/>
        </a:ln>
      </c:spPr>
    </c:floor>
    <c:sideWall>
      <c:thickness val="0"/>
      <c:spPr>
        <a:noFill/>
        <a:ln>
          <a:noFill/>
        </a:ln>
      </c:spPr>
    </c:sideWall>
    <c:backWall>
      <c:thickness val="0"/>
      <c:spPr>
        <a:noFill/>
        <a:ln>
          <a:noFill/>
        </a:ln>
      </c:spPr>
    </c:backWall>
    <c:plotArea>
      <c:layout>
        <c:manualLayout>
          <c:layoutTarget val="inner"/>
          <c:xMode val="edge"/>
          <c:yMode val="edge"/>
          <c:x val="0"/>
          <c:y val="8.6371679610375313E-2"/>
          <c:w val="0.996079301226515"/>
          <c:h val="0.88154112124290462"/>
        </c:manualLayout>
      </c:layout>
      <c:bar3DChart>
        <c:barDir val="col"/>
        <c:grouping val="clustered"/>
        <c:varyColors val="0"/>
        <c:ser>
          <c:idx val="0"/>
          <c:order val="0"/>
          <c:tx>
            <c:strRef>
              <c:f>Лист1!$B$1</c:f>
              <c:strCache>
                <c:ptCount val="1"/>
                <c:pt idx="0">
                  <c:v>Ряд 1</c:v>
                </c:pt>
              </c:strCache>
            </c:strRef>
          </c:tx>
          <c:spPr>
            <a:gradFill>
              <a:gsLst>
                <a:gs pos="0">
                  <a:schemeClr val="accent1">
                    <a:tint val="66000"/>
                    <a:satMod val="160000"/>
                  </a:schemeClr>
                </a:gs>
                <a:gs pos="42000">
                  <a:schemeClr val="accent1"/>
                </a:gs>
                <a:gs pos="100000">
                  <a:schemeClr val="accent1">
                    <a:tint val="23500"/>
                    <a:satMod val="160000"/>
                  </a:schemeClr>
                </a:gs>
              </a:gsLst>
              <a:lin ang="5400000" scaled="0"/>
            </a:gradFill>
            <a:effectLst>
              <a:outerShdw blurRad="76200" dir="20280000" sx="98000" sy="98000" kx="-1200000" algn="bl" rotWithShape="0">
                <a:prstClr val="black">
                  <a:alpha val="20000"/>
                </a:prstClr>
              </a:outerShdw>
            </a:effectLst>
            <a:scene3d>
              <a:camera prst="orthographicFront"/>
              <a:lightRig rig="threePt" dir="t"/>
            </a:scene3d>
            <a:sp3d prstMaterial="clear"/>
          </c:spPr>
          <c:invertIfNegative val="0"/>
          <c:dLbls>
            <c:dLbl>
              <c:idx val="0"/>
              <c:layout>
                <c:manualLayout>
                  <c:x val="7.8413975469700491E-3"/>
                  <c:y val="0.13607595921108426"/>
                </c:manualLayout>
              </c:layout>
              <c:showLegendKey val="0"/>
              <c:showVal val="1"/>
              <c:showCatName val="0"/>
              <c:showSerName val="0"/>
              <c:showPercent val="0"/>
              <c:showBubbleSize val="0"/>
              <c:extLst>
                <c:ext xmlns:c15="http://schemas.microsoft.com/office/drawing/2012/chart" uri="{CE6537A1-D6FC-4f65-9D91-7224C49458BB}"/>
              </c:extLst>
            </c:dLbl>
            <c:dLbl>
              <c:idx val="1"/>
              <c:layout>
                <c:manualLayout>
                  <c:x val="1.5682795093940098E-2"/>
                  <c:y val="0.14924460042506024"/>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1.9603493867425121E-2"/>
                  <c:y val="0.17997142992433734"/>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200"/>
                </a:pPr>
                <a:endParaRPr lang="ru-RU"/>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Лист1!$A$2:$A$4</c:f>
              <c:numCache>
                <c:formatCode>General</c:formatCode>
                <c:ptCount val="3"/>
                <c:pt idx="0">
                  <c:v>2014</c:v>
                </c:pt>
                <c:pt idx="1">
                  <c:v>2015</c:v>
                </c:pt>
                <c:pt idx="2">
                  <c:v>2016</c:v>
                </c:pt>
              </c:numCache>
            </c:numRef>
          </c:cat>
          <c:val>
            <c:numRef>
              <c:f>Лист1!$B$2:$B$4</c:f>
              <c:numCache>
                <c:formatCode>General</c:formatCode>
                <c:ptCount val="3"/>
                <c:pt idx="0">
                  <c:v>67</c:v>
                </c:pt>
                <c:pt idx="1">
                  <c:v>113</c:v>
                </c:pt>
                <c:pt idx="2">
                  <c:v>170</c:v>
                </c:pt>
              </c:numCache>
            </c:numRef>
          </c:val>
        </c:ser>
        <c:dLbls>
          <c:showLegendKey val="0"/>
          <c:showVal val="0"/>
          <c:showCatName val="0"/>
          <c:showSerName val="0"/>
          <c:showPercent val="0"/>
          <c:showBubbleSize val="0"/>
        </c:dLbls>
        <c:gapWidth val="164"/>
        <c:gapDepth val="202"/>
        <c:shape val="cylinder"/>
        <c:axId val="54136656"/>
        <c:axId val="54508128"/>
        <c:axId val="0"/>
      </c:bar3DChart>
      <c:catAx>
        <c:axId val="54136656"/>
        <c:scaling>
          <c:orientation val="minMax"/>
        </c:scaling>
        <c:delete val="1"/>
        <c:axPos val="b"/>
        <c:numFmt formatCode="General" sourceLinked="1"/>
        <c:majorTickMark val="out"/>
        <c:minorTickMark val="none"/>
        <c:tickLblPos val="nextTo"/>
        <c:crossAx val="54508128"/>
        <c:crosses val="autoZero"/>
        <c:auto val="1"/>
        <c:lblAlgn val="ctr"/>
        <c:lblOffset val="100"/>
        <c:noMultiLvlLbl val="0"/>
      </c:catAx>
      <c:valAx>
        <c:axId val="54508128"/>
        <c:scaling>
          <c:orientation val="minMax"/>
        </c:scaling>
        <c:delete val="1"/>
        <c:axPos val="l"/>
        <c:majorGridlines>
          <c:spPr>
            <a:ln>
              <a:noFill/>
            </a:ln>
          </c:spPr>
        </c:majorGridlines>
        <c:numFmt formatCode="General" sourceLinked="1"/>
        <c:majorTickMark val="out"/>
        <c:minorTickMark val="none"/>
        <c:tickLblPos val="nextTo"/>
        <c:crossAx val="54136656"/>
        <c:crosses val="autoZero"/>
        <c:crossBetween val="between"/>
      </c:valAx>
    </c:plotArea>
    <c:plotVisOnly val="1"/>
    <c:dispBlanksAs val="gap"/>
    <c:showDLblsOverMax val="0"/>
  </c:chart>
  <c:txPr>
    <a:bodyPr/>
    <a:lstStyle/>
    <a:p>
      <a:pPr>
        <a:defRPr sz="1800"/>
      </a:pPr>
      <a:endParaRPr lang="ru-RU"/>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26"/>
    </mc:Choice>
    <mc:Fallback>
      <c:style val="26"/>
    </mc:Fallback>
  </mc:AlternateContent>
  <c:chart>
    <c:title>
      <c:tx>
        <c:rich>
          <a:bodyPr/>
          <a:lstStyle/>
          <a:p>
            <a:pPr>
              <a:defRPr sz="1800" b="0"/>
            </a:pPr>
            <a:r>
              <a:rPr lang="ru-RU" sz="1800" b="0" dirty="0"/>
              <a:t>Структура займов по видам деятельности 2016 </a:t>
            </a:r>
          </a:p>
        </c:rich>
      </c:tx>
      <c:overlay val="0"/>
    </c:title>
    <c:autoTitleDeleted val="0"/>
    <c:plotArea>
      <c:layout>
        <c:manualLayout>
          <c:layoutTarget val="inner"/>
          <c:xMode val="edge"/>
          <c:yMode val="edge"/>
          <c:x val="0.20361449265719259"/>
          <c:y val="0.31635632878304787"/>
          <c:w val="0.6704991865564478"/>
          <c:h val="0.52083659897019108"/>
        </c:manualLayout>
      </c:layout>
      <c:pieChart>
        <c:varyColors val="1"/>
        <c:ser>
          <c:idx val="0"/>
          <c:order val="0"/>
          <c:explosion val="12"/>
          <c:dLbls>
            <c:dLbl>
              <c:idx val="1"/>
              <c:layout>
                <c:manualLayout>
                  <c:x val="0"/>
                  <c:y val="0.1935792853397757"/>
                </c:manualLayout>
              </c:layout>
              <c:showLegendKey val="0"/>
              <c:showVal val="0"/>
              <c:showCatName val="1"/>
              <c:showSerName val="0"/>
              <c:showPercent val="1"/>
              <c:showBubbleSize val="0"/>
              <c:extLst>
                <c:ext xmlns:c15="http://schemas.microsoft.com/office/drawing/2012/chart" uri="{CE6537A1-D6FC-4f65-9D91-7224C49458BB}">
                  <c15:layout>
                    <c:manualLayout>
                      <c:w val="0.19080500642737663"/>
                      <c:h val="0.15220830433344307"/>
                    </c:manualLayout>
                  </c15:layout>
                </c:ext>
              </c:extLst>
            </c:dLbl>
            <c:dLbl>
              <c:idx val="2"/>
              <c:layout>
                <c:manualLayout>
                  <c:x val="-4.1308370642295901E-2"/>
                  <c:y val="1.3154126479916015E-2"/>
                </c:manualLayout>
              </c:layout>
              <c:showLegendKey val="0"/>
              <c:showVal val="0"/>
              <c:showCatName val="1"/>
              <c:showSerName val="0"/>
              <c:showPercent val="1"/>
              <c:showBubbleSize val="0"/>
              <c:extLst>
                <c:ext xmlns:c15="http://schemas.microsoft.com/office/drawing/2012/chart" uri="{CE6537A1-D6FC-4f65-9D91-7224C49458BB}"/>
              </c:extLst>
            </c:dLbl>
            <c:dLbl>
              <c:idx val="3"/>
              <c:layout>
                <c:manualLayout>
                  <c:x val="1.4878817908083878E-2"/>
                  <c:y val="0.10220024509153046"/>
                </c:manualLayout>
              </c:layout>
              <c:showLegendKey val="0"/>
              <c:showVal val="0"/>
              <c:showCatName val="1"/>
              <c:showSerName val="0"/>
              <c:showPercent val="1"/>
              <c:showBubbleSize val="0"/>
              <c:extLst>
                <c:ext xmlns:c15="http://schemas.microsoft.com/office/drawing/2012/chart" uri="{CE6537A1-D6FC-4f65-9D91-7224C49458BB}"/>
              </c:extLst>
            </c:dLbl>
            <c:dLbl>
              <c:idx val="4"/>
              <c:layout>
                <c:manualLayout>
                  <c:x val="0"/>
                  <c:y val="2.7852863562901207E-2"/>
                </c:manualLayout>
              </c:layout>
              <c:showLegendKey val="0"/>
              <c:showVal val="0"/>
              <c:showCatName val="1"/>
              <c:showSerName val="0"/>
              <c:showPercent val="1"/>
              <c:showBubbleSize val="0"/>
              <c:extLst>
                <c:ext xmlns:c15="http://schemas.microsoft.com/office/drawing/2012/chart" uri="{CE6537A1-D6FC-4f65-9D91-7224C49458BB}"/>
              </c:extLst>
            </c:dLbl>
            <c:dLbl>
              <c:idx val="6"/>
              <c:layout>
                <c:manualLayout>
                  <c:x val="-4.2073820206886808E-3"/>
                  <c:y val="1.9117077626247585E-2"/>
                </c:manualLayout>
              </c:layout>
              <c:showLegendKey val="0"/>
              <c:showVal val="0"/>
              <c:showCatName val="1"/>
              <c:showSerName val="0"/>
              <c:showPercent val="1"/>
              <c:showBubbleSize val="0"/>
              <c:extLst>
                <c:ext xmlns:c15="http://schemas.microsoft.com/office/drawing/2012/chart" uri="{CE6537A1-D6FC-4f65-9D91-7224C49458BB}">
                  <c15:layout>
                    <c:manualLayout>
                      <c:w val="0.2146492921159513"/>
                      <c:h val="0.19875716814501773"/>
                    </c:manualLayout>
                  </c15:layout>
                </c:ext>
              </c:extLst>
            </c:dLbl>
            <c:dLbl>
              <c:idx val="7"/>
              <c:layout>
                <c:manualLayout>
                  <c:x val="-0.14433946365628023"/>
                  <c:y val="-3.9240994388997294E-2"/>
                </c:manualLayout>
              </c:layout>
              <c:showLegendKey val="0"/>
              <c:showVal val="0"/>
              <c:showCatName val="1"/>
              <c:showSerName val="0"/>
              <c:showPercent val="1"/>
              <c:showBubbleSize val="0"/>
              <c:extLst>
                <c:ext xmlns:c15="http://schemas.microsoft.com/office/drawing/2012/chart" uri="{CE6537A1-D6FC-4f65-9D91-7224C49458BB}"/>
              </c:extLst>
            </c:dLbl>
            <c:spPr>
              <a:noFill/>
              <a:ln>
                <a:noFill/>
              </a:ln>
              <a:effectLst/>
            </c:spPr>
            <c:txPr>
              <a:bodyPr/>
              <a:lstStyle/>
              <a:p>
                <a:pPr>
                  <a:defRPr sz="1200"/>
                </a:pPr>
                <a:endParaRPr lang="ru-RU"/>
              </a:p>
            </c:txPr>
            <c:showLegendKey val="0"/>
            <c:showVal val="0"/>
            <c:showCatName val="1"/>
            <c:showSerName val="0"/>
            <c:showPercent val="1"/>
            <c:showBubbleSize val="0"/>
            <c:showLeaderLines val="1"/>
            <c:extLst>
              <c:ext xmlns:c15="http://schemas.microsoft.com/office/drawing/2012/chart" uri="{CE6537A1-D6FC-4f65-9D91-7224C49458BB}"/>
            </c:extLst>
          </c:dLbls>
          <c:cat>
            <c:strRef>
              <c:f>Графики!$A$37:$A$44</c:f>
              <c:strCache>
                <c:ptCount val="8"/>
                <c:pt idx="0">
                  <c:v>Оптовая торговля</c:v>
                </c:pt>
                <c:pt idx="1">
                  <c:v>Розничная торговля</c:v>
                </c:pt>
                <c:pt idx="2">
                  <c:v>Производство</c:v>
                </c:pt>
                <c:pt idx="3">
                  <c:v>Строительство</c:v>
                </c:pt>
                <c:pt idx="4">
                  <c:v>Бытовые услуги</c:v>
                </c:pt>
                <c:pt idx="5">
                  <c:v>Транспортные услуги</c:v>
                </c:pt>
                <c:pt idx="6">
                  <c:v>Сельское хозяйство</c:v>
                </c:pt>
                <c:pt idx="7">
                  <c:v>Другое</c:v>
                </c:pt>
              </c:strCache>
            </c:strRef>
          </c:cat>
          <c:val>
            <c:numRef>
              <c:f>Графики!$R$37:$R$44</c:f>
              <c:numCache>
                <c:formatCode>#,##0</c:formatCode>
                <c:ptCount val="8"/>
                <c:pt idx="0">
                  <c:v>7900</c:v>
                </c:pt>
                <c:pt idx="1">
                  <c:v>14960</c:v>
                </c:pt>
                <c:pt idx="2">
                  <c:v>30200</c:v>
                </c:pt>
                <c:pt idx="3">
                  <c:v>5000</c:v>
                </c:pt>
                <c:pt idx="4">
                  <c:v>7030</c:v>
                </c:pt>
                <c:pt idx="5">
                  <c:v>3000</c:v>
                </c:pt>
                <c:pt idx="6">
                  <c:v>19700</c:v>
                </c:pt>
                <c:pt idx="7">
                  <c:v>3800</c:v>
                </c:pt>
              </c:numCache>
            </c:numRef>
          </c:val>
        </c:ser>
        <c:dLbls>
          <c:showLegendKey val="0"/>
          <c:showVal val="0"/>
          <c:showCatName val="1"/>
          <c:showSerName val="0"/>
          <c:showPercent val="1"/>
          <c:showBubbleSize val="0"/>
          <c:showLeaderLines val="1"/>
        </c:dLbls>
        <c:firstSliceAng val="26"/>
      </c:pieChart>
      <c:spPr>
        <a:noFill/>
        <a:ln w="25400">
          <a:noFill/>
        </a:ln>
      </c:spPr>
    </c:plotArea>
    <c:plotVisOnly val="1"/>
    <c:dispBlanksAs val="zero"/>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0.18376</cdr:x>
      <cdr:y>0.82804</cdr:y>
    </cdr:from>
    <cdr:to>
      <cdr:x>0.80826</cdr:x>
      <cdr:y>0.94767</cdr:y>
    </cdr:to>
    <cdr:sp macro="" textlink="">
      <cdr:nvSpPr>
        <cdr:cNvPr id="2" name="TextBox 1"/>
        <cdr:cNvSpPr txBox="1"/>
      </cdr:nvSpPr>
      <cdr:spPr>
        <a:xfrm xmlns:a="http://schemas.openxmlformats.org/drawingml/2006/main">
          <a:off x="1157278" y="1948066"/>
          <a:ext cx="3932956" cy="281446"/>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ru-RU" sz="1600" b="1" dirty="0" smtClean="0"/>
            <a:t>2014                    2015	         2016</a:t>
          </a:r>
          <a:endParaRPr lang="ru-RU" sz="16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2" y="0"/>
            <a:ext cx="4301543" cy="339884"/>
          </a:xfrm>
          <a:prstGeom prst="rect">
            <a:avLst/>
          </a:prstGeom>
          <a:noFill/>
          <a:ln w="9525">
            <a:noFill/>
            <a:miter lim="800000"/>
            <a:headEnd/>
            <a:tailEnd/>
          </a:ln>
          <a:effectLst/>
        </p:spPr>
        <p:txBody>
          <a:bodyPr vert="horz" wrap="square" lIns="91422" tIns="45710" rIns="91422" bIns="45710" numCol="1" anchor="t" anchorCtr="0" compatLnSpc="1">
            <a:prstTxWarp prst="textNoShape">
              <a:avLst/>
            </a:prstTxWarp>
          </a:bodyPr>
          <a:lstStyle>
            <a:lvl1pPr>
              <a:defRPr sz="1200"/>
            </a:lvl1pPr>
          </a:lstStyle>
          <a:p>
            <a:endParaRPr lang="ru-RU"/>
          </a:p>
        </p:txBody>
      </p:sp>
      <p:sp>
        <p:nvSpPr>
          <p:cNvPr id="26627" name="Rectangle 3"/>
          <p:cNvSpPr>
            <a:spLocks noGrp="1" noChangeArrowheads="1"/>
          </p:cNvSpPr>
          <p:nvPr>
            <p:ph type="dt" sz="quarter" idx="1"/>
          </p:nvPr>
        </p:nvSpPr>
        <p:spPr bwMode="auto">
          <a:xfrm>
            <a:off x="5622800" y="0"/>
            <a:ext cx="4301543" cy="339884"/>
          </a:xfrm>
          <a:prstGeom prst="rect">
            <a:avLst/>
          </a:prstGeom>
          <a:noFill/>
          <a:ln w="9525">
            <a:noFill/>
            <a:miter lim="800000"/>
            <a:headEnd/>
            <a:tailEnd/>
          </a:ln>
          <a:effectLst/>
        </p:spPr>
        <p:txBody>
          <a:bodyPr vert="horz" wrap="square" lIns="91422" tIns="45710" rIns="91422" bIns="45710" numCol="1" anchor="t" anchorCtr="0" compatLnSpc="1">
            <a:prstTxWarp prst="textNoShape">
              <a:avLst/>
            </a:prstTxWarp>
          </a:bodyPr>
          <a:lstStyle>
            <a:lvl1pPr algn="r">
              <a:defRPr sz="1200"/>
            </a:lvl1pPr>
          </a:lstStyle>
          <a:p>
            <a:fld id="{B76A8ECD-D3F8-4CB7-ADA6-DB927FE53768}" type="datetimeFigureOut">
              <a:rPr lang="ru-RU"/>
              <a:pPr/>
              <a:t>20.07.2016</a:t>
            </a:fld>
            <a:endParaRPr lang="ru-RU"/>
          </a:p>
        </p:txBody>
      </p:sp>
      <p:sp>
        <p:nvSpPr>
          <p:cNvPr id="26628" name="Rectangle 4"/>
          <p:cNvSpPr>
            <a:spLocks noGrp="1" noChangeArrowheads="1"/>
          </p:cNvSpPr>
          <p:nvPr>
            <p:ph type="ftr" sz="quarter" idx="2"/>
          </p:nvPr>
        </p:nvSpPr>
        <p:spPr bwMode="auto">
          <a:xfrm>
            <a:off x="2" y="6456613"/>
            <a:ext cx="4301543" cy="339884"/>
          </a:xfrm>
          <a:prstGeom prst="rect">
            <a:avLst/>
          </a:prstGeom>
          <a:noFill/>
          <a:ln w="9525">
            <a:noFill/>
            <a:miter lim="800000"/>
            <a:headEnd/>
            <a:tailEnd/>
          </a:ln>
          <a:effectLst/>
        </p:spPr>
        <p:txBody>
          <a:bodyPr vert="horz" wrap="square" lIns="91422" tIns="45710" rIns="91422" bIns="45710" numCol="1" anchor="b" anchorCtr="0" compatLnSpc="1">
            <a:prstTxWarp prst="textNoShape">
              <a:avLst/>
            </a:prstTxWarp>
          </a:bodyPr>
          <a:lstStyle>
            <a:lvl1pPr>
              <a:defRPr sz="1200"/>
            </a:lvl1pPr>
          </a:lstStyle>
          <a:p>
            <a:endParaRPr lang="ru-RU"/>
          </a:p>
        </p:txBody>
      </p:sp>
      <p:sp>
        <p:nvSpPr>
          <p:cNvPr id="26629" name="Rectangle 5"/>
          <p:cNvSpPr>
            <a:spLocks noGrp="1" noChangeArrowheads="1"/>
          </p:cNvSpPr>
          <p:nvPr>
            <p:ph type="sldNum" sz="quarter" idx="3"/>
          </p:nvPr>
        </p:nvSpPr>
        <p:spPr bwMode="auto">
          <a:xfrm>
            <a:off x="5622800" y="6456613"/>
            <a:ext cx="4301543" cy="339884"/>
          </a:xfrm>
          <a:prstGeom prst="rect">
            <a:avLst/>
          </a:prstGeom>
          <a:noFill/>
          <a:ln w="9525">
            <a:noFill/>
            <a:miter lim="800000"/>
            <a:headEnd/>
            <a:tailEnd/>
          </a:ln>
          <a:effectLst/>
        </p:spPr>
        <p:txBody>
          <a:bodyPr vert="horz" wrap="square" lIns="91422" tIns="45710" rIns="91422" bIns="45710" numCol="1" anchor="b" anchorCtr="0" compatLnSpc="1">
            <a:prstTxWarp prst="textNoShape">
              <a:avLst/>
            </a:prstTxWarp>
          </a:bodyPr>
          <a:lstStyle>
            <a:lvl1pPr algn="r">
              <a:defRPr sz="1200"/>
            </a:lvl1pPr>
          </a:lstStyle>
          <a:p>
            <a:fld id="{9C4308CA-9ECD-4938-A3B7-3AB3B4BEC9D7}" type="slidenum">
              <a:rPr lang="ru-RU"/>
              <a:pPr/>
              <a:t>‹#›</a:t>
            </a:fld>
            <a:endParaRPr lang="ru-RU"/>
          </a:p>
        </p:txBody>
      </p:sp>
    </p:spTree>
    <p:extLst>
      <p:ext uri="{BB962C8B-B14F-4D97-AF65-F5344CB8AC3E}">
        <p14:creationId xmlns:p14="http://schemas.microsoft.com/office/powerpoint/2010/main" val="2830434226"/>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0"/>
            <a:ext cx="4301543" cy="341064"/>
          </a:xfrm>
          <a:prstGeom prst="rect">
            <a:avLst/>
          </a:prstGeom>
        </p:spPr>
        <p:txBody>
          <a:bodyPr vert="horz" lIns="91422" tIns="45710" rIns="91422" bIns="45710" rtlCol="0"/>
          <a:lstStyle>
            <a:lvl1pPr algn="l" defTabSz="914011" fontAlgn="auto">
              <a:spcBef>
                <a:spcPts val="0"/>
              </a:spcBef>
              <a:spcAft>
                <a:spcPts val="0"/>
              </a:spcAft>
              <a:defRPr sz="1200">
                <a:latin typeface="+mn-lt"/>
                <a:cs typeface="+mn-cs"/>
              </a:defRPr>
            </a:lvl1pPr>
          </a:lstStyle>
          <a:p>
            <a:pPr>
              <a:defRPr/>
            </a:pPr>
            <a:endParaRPr lang="ru-RU"/>
          </a:p>
        </p:txBody>
      </p:sp>
      <p:sp>
        <p:nvSpPr>
          <p:cNvPr id="3" name="Дата 2"/>
          <p:cNvSpPr>
            <a:spLocks noGrp="1"/>
          </p:cNvSpPr>
          <p:nvPr>
            <p:ph type="dt" idx="1"/>
          </p:nvPr>
        </p:nvSpPr>
        <p:spPr>
          <a:xfrm>
            <a:off x="5622800" y="0"/>
            <a:ext cx="4301543" cy="341064"/>
          </a:xfrm>
          <a:prstGeom prst="rect">
            <a:avLst/>
          </a:prstGeom>
        </p:spPr>
        <p:txBody>
          <a:bodyPr vert="horz" lIns="91422" tIns="45710" rIns="91422" bIns="45710" rtlCol="0"/>
          <a:lstStyle>
            <a:lvl1pPr algn="r" defTabSz="914011" fontAlgn="auto">
              <a:spcBef>
                <a:spcPts val="0"/>
              </a:spcBef>
              <a:spcAft>
                <a:spcPts val="0"/>
              </a:spcAft>
              <a:defRPr sz="1200" smtClean="0">
                <a:latin typeface="+mn-lt"/>
                <a:cs typeface="+mn-cs"/>
              </a:defRPr>
            </a:lvl1pPr>
          </a:lstStyle>
          <a:p>
            <a:pPr>
              <a:defRPr/>
            </a:pPr>
            <a:fld id="{E600AE7D-F9E9-4F84-A156-86B40493E244}" type="datetimeFigureOut">
              <a:rPr lang="ru-RU"/>
              <a:pPr>
                <a:defRPr/>
              </a:pPr>
              <a:t>20.07.2016</a:t>
            </a:fld>
            <a:endParaRPr lang="ru-RU"/>
          </a:p>
        </p:txBody>
      </p:sp>
      <p:sp>
        <p:nvSpPr>
          <p:cNvPr id="4" name="Образ слайда 3"/>
          <p:cNvSpPr>
            <a:spLocks noGrp="1" noRot="1" noChangeAspect="1"/>
          </p:cNvSpPr>
          <p:nvPr>
            <p:ph type="sldImg" idx="2"/>
          </p:nvPr>
        </p:nvSpPr>
        <p:spPr>
          <a:xfrm>
            <a:off x="3308350" y="850900"/>
            <a:ext cx="3309938" cy="2292350"/>
          </a:xfrm>
          <a:prstGeom prst="rect">
            <a:avLst/>
          </a:prstGeom>
          <a:noFill/>
          <a:ln w="12700">
            <a:solidFill>
              <a:prstClr val="black"/>
            </a:solidFill>
          </a:ln>
        </p:spPr>
        <p:txBody>
          <a:bodyPr vert="horz" lIns="91422" tIns="45710" rIns="91422" bIns="45710" rtlCol="0" anchor="ctr"/>
          <a:lstStyle/>
          <a:p>
            <a:pPr lvl="0"/>
            <a:endParaRPr lang="ru-RU" noProof="0"/>
          </a:p>
        </p:txBody>
      </p:sp>
      <p:sp>
        <p:nvSpPr>
          <p:cNvPr id="5" name="Заметки 4"/>
          <p:cNvSpPr>
            <a:spLocks noGrp="1"/>
          </p:cNvSpPr>
          <p:nvPr>
            <p:ph type="body" sz="quarter" idx="3"/>
          </p:nvPr>
        </p:nvSpPr>
        <p:spPr>
          <a:xfrm>
            <a:off x="992665" y="3271382"/>
            <a:ext cx="7941310" cy="2676585"/>
          </a:xfrm>
          <a:prstGeom prst="rect">
            <a:avLst/>
          </a:prstGeom>
        </p:spPr>
        <p:txBody>
          <a:bodyPr vert="horz" lIns="91422" tIns="45710" rIns="91422" bIns="45710" rtlCol="0"/>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endParaRPr lang="ru-RU" noProof="0"/>
          </a:p>
        </p:txBody>
      </p:sp>
      <p:sp>
        <p:nvSpPr>
          <p:cNvPr id="6" name="Нижний колонтитул 5"/>
          <p:cNvSpPr>
            <a:spLocks noGrp="1"/>
          </p:cNvSpPr>
          <p:nvPr>
            <p:ph type="ftr" sz="quarter" idx="4"/>
          </p:nvPr>
        </p:nvSpPr>
        <p:spPr>
          <a:xfrm>
            <a:off x="2" y="6456611"/>
            <a:ext cx="4301543" cy="341064"/>
          </a:xfrm>
          <a:prstGeom prst="rect">
            <a:avLst/>
          </a:prstGeom>
        </p:spPr>
        <p:txBody>
          <a:bodyPr vert="horz" lIns="91422" tIns="45710" rIns="91422" bIns="45710" rtlCol="0" anchor="b"/>
          <a:lstStyle>
            <a:lvl1pPr algn="l" defTabSz="914011" fontAlgn="auto">
              <a:spcBef>
                <a:spcPts val="0"/>
              </a:spcBef>
              <a:spcAft>
                <a:spcPts val="0"/>
              </a:spcAft>
              <a:defRPr sz="1200">
                <a:latin typeface="+mn-lt"/>
                <a:cs typeface="+mn-cs"/>
              </a:defRPr>
            </a:lvl1pPr>
          </a:lstStyle>
          <a:p>
            <a:pPr>
              <a:defRPr/>
            </a:pPr>
            <a:endParaRPr lang="ru-RU"/>
          </a:p>
        </p:txBody>
      </p:sp>
      <p:sp>
        <p:nvSpPr>
          <p:cNvPr id="7" name="Номер слайда 6"/>
          <p:cNvSpPr>
            <a:spLocks noGrp="1"/>
          </p:cNvSpPr>
          <p:nvPr>
            <p:ph type="sldNum" sz="quarter" idx="5"/>
          </p:nvPr>
        </p:nvSpPr>
        <p:spPr>
          <a:xfrm>
            <a:off x="5622800" y="6456611"/>
            <a:ext cx="4301543" cy="341064"/>
          </a:xfrm>
          <a:prstGeom prst="rect">
            <a:avLst/>
          </a:prstGeom>
        </p:spPr>
        <p:txBody>
          <a:bodyPr vert="horz" lIns="91422" tIns="45710" rIns="91422" bIns="45710" rtlCol="0" anchor="b"/>
          <a:lstStyle>
            <a:lvl1pPr algn="r" defTabSz="914011" fontAlgn="auto">
              <a:spcBef>
                <a:spcPts val="0"/>
              </a:spcBef>
              <a:spcAft>
                <a:spcPts val="0"/>
              </a:spcAft>
              <a:defRPr sz="1200" smtClean="0">
                <a:latin typeface="+mn-lt"/>
                <a:cs typeface="+mn-cs"/>
              </a:defRPr>
            </a:lvl1pPr>
          </a:lstStyle>
          <a:p>
            <a:pPr>
              <a:defRPr/>
            </a:pPr>
            <a:fld id="{FFCAF51E-F1B1-43A5-A16B-11FDE87028DC}" type="slidenum">
              <a:rPr lang="ru-RU"/>
              <a:pPr>
                <a:defRPr/>
              </a:pPr>
              <a:t>‹#›</a:t>
            </a:fld>
            <a:endParaRPr lang="ru-RU"/>
          </a:p>
        </p:txBody>
      </p:sp>
    </p:spTree>
    <p:extLst>
      <p:ext uri="{BB962C8B-B14F-4D97-AF65-F5344CB8AC3E}">
        <p14:creationId xmlns:p14="http://schemas.microsoft.com/office/powerpoint/2010/main" val="123514441"/>
      </p:ext>
    </p:extLst>
  </p:cSld>
  <p:clrMap bg1="lt1" tx1="dk1" bg2="lt2" tx2="dk2" accent1="accent1" accent2="accent2" accent3="accent3" accent4="accent4" accent5="accent5" accent6="accent6" hlink="hlink" folHlink="folHlink"/>
  <p:hf hdr="0" dt="0"/>
  <p:notesStyle>
    <a:lvl1pPr algn="l" defTabSz="912813" rtl="0" fontAlgn="base">
      <a:spcBef>
        <a:spcPct val="30000"/>
      </a:spcBef>
      <a:spcAft>
        <a:spcPct val="0"/>
      </a:spcAft>
      <a:defRPr sz="1200" kern="1200">
        <a:solidFill>
          <a:schemeClr val="tx1"/>
        </a:solidFill>
        <a:latin typeface="+mn-lt"/>
        <a:ea typeface="+mn-ea"/>
        <a:cs typeface="+mn-cs"/>
      </a:defRPr>
    </a:lvl1pPr>
    <a:lvl2pPr marL="455613" algn="l" defTabSz="912813" rtl="0" fontAlgn="base">
      <a:spcBef>
        <a:spcPct val="30000"/>
      </a:spcBef>
      <a:spcAft>
        <a:spcPct val="0"/>
      </a:spcAft>
      <a:defRPr sz="1200" kern="1200">
        <a:solidFill>
          <a:schemeClr val="tx1"/>
        </a:solidFill>
        <a:latin typeface="+mn-lt"/>
        <a:ea typeface="+mn-ea"/>
        <a:cs typeface="+mn-cs"/>
      </a:defRPr>
    </a:lvl2pPr>
    <a:lvl3pPr marL="912813" algn="l" defTabSz="912813" rtl="0" fontAlgn="base">
      <a:spcBef>
        <a:spcPct val="30000"/>
      </a:spcBef>
      <a:spcAft>
        <a:spcPct val="0"/>
      </a:spcAft>
      <a:defRPr sz="1200" kern="1200">
        <a:solidFill>
          <a:schemeClr val="tx1"/>
        </a:solidFill>
        <a:latin typeface="+mn-lt"/>
        <a:ea typeface="+mn-ea"/>
        <a:cs typeface="+mn-cs"/>
      </a:defRPr>
    </a:lvl3pPr>
    <a:lvl4pPr marL="1370013" algn="l" defTabSz="912813" rtl="0" fontAlgn="base">
      <a:spcBef>
        <a:spcPct val="30000"/>
      </a:spcBef>
      <a:spcAft>
        <a:spcPct val="0"/>
      </a:spcAft>
      <a:defRPr sz="1200" kern="1200">
        <a:solidFill>
          <a:schemeClr val="tx1"/>
        </a:solidFill>
        <a:latin typeface="+mn-lt"/>
        <a:ea typeface="+mn-ea"/>
        <a:cs typeface="+mn-cs"/>
      </a:defRPr>
    </a:lvl4pPr>
    <a:lvl5pPr marL="1827213" algn="l" defTabSz="912813" rtl="0" fontAlgn="base">
      <a:spcBef>
        <a:spcPct val="30000"/>
      </a:spcBef>
      <a:spcAft>
        <a:spcPct val="0"/>
      </a:spcAft>
      <a:defRPr sz="1200" kern="1200">
        <a:solidFill>
          <a:schemeClr val="tx1"/>
        </a:solidFill>
        <a:latin typeface="+mn-lt"/>
        <a:ea typeface="+mn-ea"/>
        <a:cs typeface="+mn-cs"/>
      </a:defRPr>
    </a:lvl5pPr>
    <a:lvl6pPr marL="2285488" algn="l" defTabSz="914195" rtl="0" eaLnBrk="1" latinLnBrk="0" hangingPunct="1">
      <a:defRPr sz="1200" kern="1200">
        <a:solidFill>
          <a:schemeClr val="tx1"/>
        </a:solidFill>
        <a:latin typeface="+mn-lt"/>
        <a:ea typeface="+mn-ea"/>
        <a:cs typeface="+mn-cs"/>
      </a:defRPr>
    </a:lvl6pPr>
    <a:lvl7pPr marL="2742585" algn="l" defTabSz="914195" rtl="0" eaLnBrk="1" latinLnBrk="0" hangingPunct="1">
      <a:defRPr sz="1200" kern="1200">
        <a:solidFill>
          <a:schemeClr val="tx1"/>
        </a:solidFill>
        <a:latin typeface="+mn-lt"/>
        <a:ea typeface="+mn-ea"/>
        <a:cs typeface="+mn-cs"/>
      </a:defRPr>
    </a:lvl7pPr>
    <a:lvl8pPr marL="3199682" algn="l" defTabSz="914195" rtl="0" eaLnBrk="1" latinLnBrk="0" hangingPunct="1">
      <a:defRPr sz="1200" kern="1200">
        <a:solidFill>
          <a:schemeClr val="tx1"/>
        </a:solidFill>
        <a:latin typeface="+mn-lt"/>
        <a:ea typeface="+mn-ea"/>
        <a:cs typeface="+mn-cs"/>
      </a:defRPr>
    </a:lvl8pPr>
    <a:lvl9pPr marL="3656779" algn="l" defTabSz="91419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slideMaster" Target="../slideMasters/slideMaster1.xml"/><Relationship Id="rId5" Type="http://schemas.openxmlformats.org/officeDocument/2006/relationships/tags" Target="../tags/tag7.xml"/><Relationship Id="rId4" Type="http://schemas.openxmlformats.org/officeDocument/2006/relationships/tags" Target="../tags/tag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McK Title Elements"/>
          <p:cNvGrpSpPr>
            <a:grpSpLocks/>
          </p:cNvGrpSpPr>
          <p:nvPr/>
        </p:nvGrpSpPr>
        <p:grpSpPr bwMode="auto">
          <a:xfrm>
            <a:off x="2917825" y="2182813"/>
            <a:ext cx="5557838" cy="4602162"/>
            <a:chOff x="1663" y="1348"/>
            <a:chExt cx="3167" cy="2841"/>
          </a:xfrm>
        </p:grpSpPr>
        <p:sp>
          <p:nvSpPr>
            <p:cNvPr id="5" name="McK Confidential" hidden="1"/>
            <p:cNvSpPr txBox="1">
              <a:spLocks noChangeArrowheads="1"/>
            </p:cNvSpPr>
            <p:nvPr userDrawn="1"/>
          </p:nvSpPr>
          <p:spPr bwMode="auto">
            <a:xfrm>
              <a:off x="1663" y="1348"/>
              <a:ext cx="936" cy="133"/>
            </a:xfrm>
            <a:prstGeom prst="rect">
              <a:avLst/>
            </a:prstGeom>
            <a:noFill/>
            <a:ln>
              <a:noFill/>
            </a:ln>
            <a:extLst/>
          </p:spPr>
          <p:txBody>
            <a:bodyPr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1400" smtClean="0">
                  <a:solidFill>
                    <a:srgbClr val="000000"/>
                  </a:solidFill>
                </a:rPr>
                <a:t>CONFIDENTIAL</a:t>
              </a:r>
            </a:p>
          </p:txBody>
        </p:sp>
        <p:sp>
          <p:nvSpPr>
            <p:cNvPr id="6" name="McK Document" hidden="1"/>
            <p:cNvSpPr txBox="1">
              <a:spLocks noChangeArrowheads="1"/>
            </p:cNvSpPr>
            <p:nvPr userDrawn="1"/>
          </p:nvSpPr>
          <p:spPr bwMode="auto">
            <a:xfrm>
              <a:off x="1663" y="3050"/>
              <a:ext cx="3167" cy="132"/>
            </a:xfrm>
            <a:prstGeom prst="rect">
              <a:avLst/>
            </a:prstGeom>
            <a:noFill/>
            <a:ln>
              <a:noFill/>
            </a:ln>
            <a:extLst/>
          </p:spPr>
          <p:txBody>
            <a:bodyPr lIns="0" tIns="0" rIns="0" bIns="0" anchor="b">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1400" smtClean="0">
                  <a:solidFill>
                    <a:srgbClr val="000000"/>
                  </a:solidFill>
                </a:rPr>
                <a:t>Document</a:t>
              </a:r>
            </a:p>
          </p:txBody>
        </p:sp>
        <p:sp>
          <p:nvSpPr>
            <p:cNvPr id="7" name="McK Date" hidden="1"/>
            <p:cNvSpPr txBox="1">
              <a:spLocks noChangeArrowheads="1"/>
            </p:cNvSpPr>
            <p:nvPr userDrawn="1"/>
          </p:nvSpPr>
          <p:spPr bwMode="auto">
            <a:xfrm>
              <a:off x="1663" y="3216"/>
              <a:ext cx="3167" cy="133"/>
            </a:xfrm>
            <a:prstGeom prst="rect">
              <a:avLst/>
            </a:prstGeom>
            <a:noFill/>
            <a:ln>
              <a:noFill/>
            </a:ln>
            <a:extLst/>
          </p:spPr>
          <p:txBody>
            <a:bodyPr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1400" smtClean="0">
                  <a:solidFill>
                    <a:srgbClr val="000000"/>
                  </a:solidFill>
                </a:rPr>
                <a:t>Date</a:t>
              </a:r>
            </a:p>
          </p:txBody>
        </p:sp>
        <p:sp>
          <p:nvSpPr>
            <p:cNvPr id="8" name="McK Disclaimer" hidden="1"/>
            <p:cNvSpPr>
              <a:spLocks noChangeArrowheads="1"/>
            </p:cNvSpPr>
            <p:nvPr userDrawn="1">
              <p:custDataLst>
                <p:tags r:id="rId5"/>
              </p:custDataLst>
            </p:nvPr>
          </p:nvSpPr>
          <p:spPr bwMode="auto">
            <a:xfrm>
              <a:off x="1663" y="3761"/>
              <a:ext cx="2303" cy="428"/>
            </a:xfrm>
            <a:prstGeom prst="rect">
              <a:avLst/>
            </a:prstGeom>
            <a:noFill/>
            <a:ln>
              <a:noFill/>
            </a:ln>
            <a:extLst/>
          </p:spPr>
          <p:txBody>
            <a:bodyPr lIns="0" tIns="0" rIns="0" bIns="0" anchor="b">
              <a:spAutoFit/>
            </a:bodyPr>
            <a:lstStyle>
              <a:lvl1pPr defTabSz="804863">
                <a:defRPr kumimoji="1" sz="1600">
                  <a:solidFill>
                    <a:schemeClr val="tx1"/>
                  </a:solidFill>
                  <a:latin typeface="Arial" pitchFamily="34" charset="0"/>
                  <a:ea typeface="ＭＳ Ｐゴシック" pitchFamily="34" charset="-128"/>
                </a:defRPr>
              </a:lvl1pPr>
              <a:lvl2pPr marL="742950" indent="-285750" defTabSz="804863">
                <a:defRPr kumimoji="1" sz="1600">
                  <a:solidFill>
                    <a:schemeClr val="tx1"/>
                  </a:solidFill>
                  <a:latin typeface="Arial" pitchFamily="34" charset="0"/>
                  <a:ea typeface="ＭＳ Ｐゴシック" pitchFamily="34" charset="-128"/>
                </a:defRPr>
              </a:lvl2pPr>
              <a:lvl3pPr marL="1143000" indent="-228600" defTabSz="804863">
                <a:defRPr kumimoji="1" sz="1600">
                  <a:solidFill>
                    <a:schemeClr val="tx1"/>
                  </a:solidFill>
                  <a:latin typeface="Arial" pitchFamily="34" charset="0"/>
                  <a:ea typeface="ＭＳ Ｐゴシック" pitchFamily="34" charset="-128"/>
                </a:defRPr>
              </a:lvl3pPr>
              <a:lvl4pPr marL="1600200" indent="-228600" defTabSz="804863">
                <a:defRPr kumimoji="1" sz="1600">
                  <a:solidFill>
                    <a:schemeClr val="tx1"/>
                  </a:solidFill>
                  <a:latin typeface="Arial" pitchFamily="34" charset="0"/>
                  <a:ea typeface="ＭＳ Ｐゴシック" pitchFamily="34" charset="-128"/>
                </a:defRPr>
              </a:lvl4pPr>
              <a:lvl5pPr marL="2057400" indent="-228600" defTabSz="804863">
                <a:defRPr kumimoji="1" sz="1600">
                  <a:solidFill>
                    <a:schemeClr val="tx1"/>
                  </a:solidFill>
                  <a:latin typeface="Arial" pitchFamily="34" charset="0"/>
                  <a:ea typeface="ＭＳ Ｐゴシック" pitchFamily="34" charset="-128"/>
                </a:defRPr>
              </a:lvl5pPr>
              <a:lvl6pPr marL="25146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defTabSz="804863" fontAlgn="base">
                <a:spcBef>
                  <a:spcPct val="0"/>
                </a:spcBef>
                <a:spcAft>
                  <a:spcPct val="0"/>
                </a:spcAft>
                <a:defRPr kumimoji="1" sz="1600">
                  <a:solidFill>
                    <a:schemeClr val="tx1"/>
                  </a:solidFill>
                  <a:latin typeface="Arial" pitchFamily="34" charset="0"/>
                  <a:ea typeface="ＭＳ Ｐゴシック" pitchFamily="34" charset="-128"/>
                </a:defRPr>
              </a:lvl9pPr>
            </a:lstStyle>
            <a:p>
              <a:pPr eaLnBrk="0" hangingPunct="0">
                <a:defRPr/>
              </a:pPr>
              <a:r>
                <a:rPr kumimoji="0" lang="en-US" altLang="ru-RU" sz="900" smtClean="0">
                  <a:solidFill>
                    <a:srgbClr val="000000"/>
                  </a:solidFill>
                  <a:cs typeface="+mn-cs"/>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p>
          </p:txBody>
        </p:sp>
      </p:grpSp>
      <p:sp>
        <p:nvSpPr>
          <p:cNvPr id="9" name="Rectangle 1040"/>
          <p:cNvSpPr>
            <a:spLocks noChangeArrowheads="1"/>
          </p:cNvSpPr>
          <p:nvPr userDrawn="1">
            <p:custDataLst>
              <p:tags r:id="rId1"/>
            </p:custDataLst>
          </p:nvPr>
        </p:nvSpPr>
        <p:spPr bwMode="auto">
          <a:xfrm rot="10800000" flipH="1" flipV="1">
            <a:off x="0" y="433388"/>
            <a:ext cx="2262188" cy="6424612"/>
          </a:xfrm>
          <a:prstGeom prst="rect">
            <a:avLst/>
          </a:prstGeom>
          <a:solidFill>
            <a:srgbClr val="E1E2E3"/>
          </a:solidFill>
          <a:ln>
            <a:noFill/>
          </a:ln>
          <a:extLst/>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smtClean="0">
              <a:solidFill>
                <a:srgbClr val="000000"/>
              </a:solidFill>
              <a:cs typeface="+mn-cs"/>
            </a:endParaRPr>
          </a:p>
        </p:txBody>
      </p:sp>
      <p:sp>
        <p:nvSpPr>
          <p:cNvPr id="10" name="Rectangle 1041"/>
          <p:cNvSpPr>
            <a:spLocks noChangeArrowheads="1"/>
          </p:cNvSpPr>
          <p:nvPr userDrawn="1">
            <p:custDataLst>
              <p:tags r:id="rId2"/>
            </p:custDataLst>
          </p:nvPr>
        </p:nvSpPr>
        <p:spPr bwMode="auto">
          <a:xfrm rot="10800000" flipH="1">
            <a:off x="2233613" y="0"/>
            <a:ext cx="174625" cy="6872288"/>
          </a:xfrm>
          <a:prstGeom prst="rect">
            <a:avLst/>
          </a:prstGeom>
          <a:gradFill rotWithShape="1">
            <a:gsLst>
              <a:gs pos="0">
                <a:srgbClr val="004E8E"/>
              </a:gs>
              <a:gs pos="100000">
                <a:srgbClr val="FFFFFF"/>
              </a:gs>
            </a:gsLst>
            <a:lin ang="0" scaled="1"/>
          </a:gradFill>
          <a:ln>
            <a:noFill/>
          </a:ln>
          <a:extLst/>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smtClean="0">
              <a:solidFill>
                <a:srgbClr val="000000"/>
              </a:solidFill>
              <a:cs typeface="+mn-cs"/>
            </a:endParaRPr>
          </a:p>
        </p:txBody>
      </p:sp>
      <p:sp>
        <p:nvSpPr>
          <p:cNvPr id="11" name="Rectangle 1042"/>
          <p:cNvSpPr>
            <a:spLocks noChangeArrowheads="1"/>
          </p:cNvSpPr>
          <p:nvPr userDrawn="1">
            <p:custDataLst>
              <p:tags r:id="rId3"/>
            </p:custDataLst>
          </p:nvPr>
        </p:nvSpPr>
        <p:spPr bwMode="auto">
          <a:xfrm rot="5400000">
            <a:off x="4706938" y="-4721226"/>
            <a:ext cx="490538" cy="9929813"/>
          </a:xfrm>
          <a:prstGeom prst="rect">
            <a:avLst/>
          </a:prstGeom>
          <a:solidFill>
            <a:srgbClr val="004E8E"/>
          </a:solidFill>
          <a:ln>
            <a:noFill/>
          </a:ln>
          <a:extLst/>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smtClean="0">
              <a:solidFill>
                <a:srgbClr val="000000"/>
              </a:solidFill>
              <a:cs typeface="+mn-cs"/>
            </a:endParaRPr>
          </a:p>
        </p:txBody>
      </p:sp>
      <p:sp>
        <p:nvSpPr>
          <p:cNvPr id="12" name="Rectangle 1043"/>
          <p:cNvSpPr>
            <a:spLocks noChangeArrowheads="1"/>
          </p:cNvSpPr>
          <p:nvPr userDrawn="1">
            <p:custDataLst>
              <p:tags r:id="rId4"/>
            </p:custDataLst>
          </p:nvPr>
        </p:nvSpPr>
        <p:spPr bwMode="auto">
          <a:xfrm rot="16200000" flipV="1">
            <a:off x="4879975" y="1835150"/>
            <a:ext cx="144463" cy="9929813"/>
          </a:xfrm>
          <a:prstGeom prst="rect">
            <a:avLst/>
          </a:prstGeom>
          <a:solidFill>
            <a:srgbClr val="004E8E"/>
          </a:solidFill>
          <a:ln>
            <a:noFill/>
          </a:ln>
          <a:extLst/>
        </p:spPr>
        <p:txBody>
          <a:bodyPr rot="10800000" vert="eaVert"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algn="ctr" defTabSz="914195">
              <a:defRPr/>
            </a:pPr>
            <a:r>
              <a:rPr kumimoji="0" lang="ru-RU" altLang="ru-RU" sz="1000" b="1" smtClean="0">
                <a:solidFill>
                  <a:srgbClr val="000000"/>
                </a:solidFill>
                <a:cs typeface="+mn-cs"/>
              </a:rPr>
              <a:t> </a:t>
            </a:r>
          </a:p>
        </p:txBody>
      </p:sp>
      <p:sp>
        <p:nvSpPr>
          <p:cNvPr id="1868828" name="Rectangle 1052"/>
          <p:cNvSpPr>
            <a:spLocks noGrp="1" noChangeArrowheads="1"/>
          </p:cNvSpPr>
          <p:nvPr>
            <p:ph type="ctrTitle"/>
          </p:nvPr>
        </p:nvSpPr>
        <p:spPr>
          <a:xfrm>
            <a:off x="3904995" y="3096971"/>
            <a:ext cx="5418302" cy="430887"/>
          </a:xfrm>
        </p:spPr>
        <p:txBody>
          <a:bodyPr anchor="ctr"/>
          <a:lstStyle>
            <a:lvl1pPr>
              <a:defRPr sz="2800" b="1"/>
            </a:lvl1pPr>
          </a:lstStyle>
          <a:p>
            <a:r>
              <a:rPr lang="en-US" dirty="0"/>
              <a:t>Click to edit Master title style</a:t>
            </a:r>
          </a:p>
        </p:txBody>
      </p:sp>
      <p:sp>
        <p:nvSpPr>
          <p:cNvPr id="1868829" name="Rectangle 1053"/>
          <p:cNvSpPr>
            <a:spLocks noGrp="1" noChangeArrowheads="1"/>
          </p:cNvSpPr>
          <p:nvPr>
            <p:ph type="subTitle" idx="1"/>
          </p:nvPr>
        </p:nvSpPr>
        <p:spPr>
          <a:xfrm>
            <a:off x="3904996" y="4261552"/>
            <a:ext cx="4346706" cy="276999"/>
          </a:xfrm>
        </p:spPr>
        <p:txBody>
          <a:bodyPr/>
          <a:lstStyle>
            <a:lvl1pPr>
              <a:defRPr sz="1800">
                <a:solidFill>
                  <a:srgbClr val="000000"/>
                </a:solidFill>
              </a:defRPr>
            </a:lvl1pPr>
          </a:lstStyle>
          <a:p>
            <a:r>
              <a:rPr lang="en-US" dirty="0"/>
              <a:t>Click to edit Master subtitle style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pg num"/>
          <p:cNvSpPr>
            <a:spLocks noGrp="1" noChangeArrowheads="1"/>
          </p:cNvSpPr>
          <p:nvPr>
            <p:ph type="sldNum" sz="quarter" idx="10"/>
          </p:nvPr>
        </p:nvSpPr>
        <p:spPr/>
        <p:txBody>
          <a:bodyPr/>
          <a:lstStyle>
            <a:lvl1pPr fontAlgn="auto">
              <a:spcBef>
                <a:spcPts val="0"/>
              </a:spcBef>
              <a:spcAft>
                <a:spcPts val="0"/>
              </a:spcAft>
              <a:defRPr>
                <a:ea typeface="+mn-ea"/>
              </a:defRPr>
            </a:lvl1pPr>
          </a:lstStyle>
          <a:p>
            <a:pPr>
              <a:defRPr/>
            </a:pPr>
            <a:fld id="{35C6A0B1-8A38-4A9D-916C-09223C1737FE}" type="slidenum">
              <a:rPr lang="en-US" altLang="ru-RU"/>
              <a:pPr>
                <a:defRPr/>
              </a:pPr>
              <a:t>‹#›</a:t>
            </a:fld>
            <a:endParaRPr lang="en-US" alt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pg num"/>
          <p:cNvSpPr>
            <a:spLocks noGrp="1" noChangeArrowheads="1"/>
          </p:cNvSpPr>
          <p:nvPr>
            <p:ph type="sldNum" sz="quarter" idx="10"/>
          </p:nvPr>
        </p:nvSpPr>
        <p:spPr/>
        <p:txBody>
          <a:bodyPr/>
          <a:lstStyle>
            <a:lvl1pPr fontAlgn="auto">
              <a:spcBef>
                <a:spcPts val="0"/>
              </a:spcBef>
              <a:spcAft>
                <a:spcPts val="0"/>
              </a:spcAft>
              <a:defRPr>
                <a:ea typeface="+mn-ea"/>
              </a:defRPr>
            </a:lvl1pPr>
          </a:lstStyle>
          <a:p>
            <a:pPr>
              <a:defRPr/>
            </a:pPr>
            <a:fld id="{A75F70F0-0F10-43DB-B21C-44BBECAE22B0}" type="slidenum">
              <a:rPr lang="en-US" altLang="ru-RU"/>
              <a:pPr>
                <a:defRPr/>
              </a:pPr>
              <a:t>‹#›</a:t>
            </a:fld>
            <a:endParaRPr lang="en-US" altLang="ru-RU"/>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0178" name="Rectangle 1028"/>
          <p:cNvSpPr>
            <a:spLocks noChangeArrowheads="1"/>
          </p:cNvSpPr>
          <p:nvPr userDrawn="1">
            <p:custDataLst>
              <p:tags r:id="rId5"/>
            </p:custDataLst>
          </p:nvPr>
        </p:nvSpPr>
        <p:spPr bwMode="auto">
          <a:xfrm rot="16200000" flipV="1">
            <a:off x="4901406" y="1867694"/>
            <a:ext cx="103188" cy="9906000"/>
          </a:xfrm>
          <a:prstGeom prst="rect">
            <a:avLst/>
          </a:prstGeom>
          <a:gradFill rotWithShape="1">
            <a:gsLst>
              <a:gs pos="0">
                <a:srgbClr val="004E8E"/>
              </a:gs>
              <a:gs pos="100000">
                <a:srgbClr val="FFFFFF"/>
              </a:gs>
            </a:gsLst>
            <a:lin ang="0" scaled="1"/>
          </a:gradFill>
          <a:ln>
            <a:noFill/>
          </a:ln>
          <a:extLst/>
        </p:spPr>
        <p:txBody>
          <a:bodyPr rot="10800000" vert="eaVert"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algn="ctr" defTabSz="914195">
              <a:defRPr/>
            </a:pPr>
            <a:r>
              <a:rPr kumimoji="0" lang="ru-RU" altLang="ru-RU" sz="1000" b="1" smtClean="0">
                <a:solidFill>
                  <a:srgbClr val="000000"/>
                </a:solidFill>
                <a:cs typeface="+mn-cs"/>
              </a:rPr>
              <a:t> </a:t>
            </a:r>
          </a:p>
        </p:txBody>
      </p:sp>
      <p:sp>
        <p:nvSpPr>
          <p:cNvPr id="1027" name="Rectangle 4"/>
          <p:cNvSpPr>
            <a:spLocks noGrp="1" noChangeArrowheads="1"/>
          </p:cNvSpPr>
          <p:nvPr>
            <p:ph type="body" idx="1"/>
          </p:nvPr>
        </p:nvSpPr>
        <p:spPr bwMode="auto">
          <a:xfrm>
            <a:off x="134938" y="1298575"/>
            <a:ext cx="9526587" cy="120015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ltLang="ru-RU" smtClean="0"/>
              <a:t>Click to edit Master text styles</a:t>
            </a:r>
          </a:p>
          <a:p>
            <a:pPr lvl="1"/>
            <a:r>
              <a:rPr lang="en-US" altLang="ru-RU" smtClean="0"/>
              <a:t>Second level</a:t>
            </a:r>
          </a:p>
          <a:p>
            <a:pPr lvl="2"/>
            <a:r>
              <a:rPr lang="en-US" altLang="ru-RU" smtClean="0"/>
              <a:t>Third level</a:t>
            </a:r>
          </a:p>
          <a:p>
            <a:pPr lvl="3"/>
            <a:r>
              <a:rPr lang="en-US" altLang="ru-RU" smtClean="0"/>
              <a:t>Fourth level</a:t>
            </a:r>
          </a:p>
          <a:p>
            <a:pPr lvl="4"/>
            <a:r>
              <a:rPr lang="en-US" altLang="ru-RU" smtClean="0"/>
              <a:t>Fifth level</a:t>
            </a:r>
          </a:p>
        </p:txBody>
      </p:sp>
      <p:grpSp>
        <p:nvGrpSpPr>
          <p:cNvPr id="1028" name="McK Slide Elements"/>
          <p:cNvGrpSpPr>
            <a:grpSpLocks/>
          </p:cNvGrpSpPr>
          <p:nvPr/>
        </p:nvGrpSpPr>
        <p:grpSpPr bwMode="auto">
          <a:xfrm>
            <a:off x="134938" y="542925"/>
            <a:ext cx="9526587" cy="6288088"/>
            <a:chOff x="77" y="335"/>
            <a:chExt cx="5429" cy="3882"/>
          </a:xfrm>
        </p:grpSpPr>
        <p:sp>
          <p:nvSpPr>
            <p:cNvPr id="2" name="McK Measure" hidden="1"/>
            <p:cNvSpPr txBox="1">
              <a:spLocks noChangeArrowheads="1"/>
            </p:cNvSpPr>
            <p:nvPr userDrawn="1"/>
          </p:nvSpPr>
          <p:spPr bwMode="auto">
            <a:xfrm>
              <a:off x="77" y="335"/>
              <a:ext cx="5429" cy="152"/>
            </a:xfrm>
            <a:prstGeom prst="rect">
              <a:avLst/>
            </a:prstGeom>
            <a:noFill/>
            <a:ln>
              <a:noFill/>
            </a:ln>
            <a:extLst/>
          </p:spPr>
          <p:txBody>
            <a:bodyPr lIns="0" tIns="0" rIns="0" bIns="0">
              <a:spAutoFit/>
            </a:bodyPr>
            <a:lstStyle>
              <a:lvl1pPr defTabSz="895350">
                <a:defRPr kumimoji="1" sz="2400">
                  <a:solidFill>
                    <a:schemeClr val="tx1"/>
                  </a:solidFill>
                  <a:latin typeface="Arial" charset="0"/>
                  <a:ea typeface="Arial" charset="0"/>
                  <a:cs typeface="Arial" charset="0"/>
                </a:defRPr>
              </a:lvl1pPr>
              <a:lvl2pPr marL="742950" indent="-285750" defTabSz="895350">
                <a:defRPr kumimoji="1" sz="2400">
                  <a:solidFill>
                    <a:schemeClr val="tx1"/>
                  </a:solidFill>
                  <a:latin typeface="Arial" charset="0"/>
                  <a:ea typeface="Arial" charset="0"/>
                </a:defRPr>
              </a:lvl2pPr>
              <a:lvl3pPr marL="1143000" indent="-228600" defTabSz="895350">
                <a:defRPr kumimoji="1" sz="2400">
                  <a:solidFill>
                    <a:schemeClr val="tx1"/>
                  </a:solidFill>
                  <a:latin typeface="Arial" charset="0"/>
                  <a:ea typeface="Arial" charset="0"/>
                </a:defRPr>
              </a:lvl3pPr>
              <a:lvl4pPr marL="1600200" indent="-228600" defTabSz="895350">
                <a:defRPr kumimoji="1" sz="2400">
                  <a:solidFill>
                    <a:schemeClr val="tx1"/>
                  </a:solidFill>
                  <a:latin typeface="Arial" charset="0"/>
                  <a:ea typeface="Arial" charset="0"/>
                </a:defRPr>
              </a:lvl4pPr>
              <a:lvl5pPr marL="2057400" indent="-228600" defTabSz="895350">
                <a:defRPr kumimoji="1" sz="2400">
                  <a:solidFill>
                    <a:schemeClr val="tx1"/>
                  </a:solidFill>
                  <a:latin typeface="Arial" charset="0"/>
                  <a:ea typeface="Arial" charset="0"/>
                </a:defRPr>
              </a:lvl5pPr>
              <a:lvl6pPr marL="2514600" indent="-228600" defTabSz="895350" fontAlgn="base">
                <a:spcBef>
                  <a:spcPct val="0"/>
                </a:spcBef>
                <a:spcAft>
                  <a:spcPct val="0"/>
                </a:spcAft>
                <a:defRPr kumimoji="1" sz="2400">
                  <a:solidFill>
                    <a:schemeClr val="tx1"/>
                  </a:solidFill>
                  <a:latin typeface="Arial" charset="0"/>
                  <a:ea typeface="Arial" charset="0"/>
                </a:defRPr>
              </a:lvl6pPr>
              <a:lvl7pPr marL="2971800" indent="-228600" defTabSz="895350" fontAlgn="base">
                <a:spcBef>
                  <a:spcPct val="0"/>
                </a:spcBef>
                <a:spcAft>
                  <a:spcPct val="0"/>
                </a:spcAft>
                <a:defRPr kumimoji="1" sz="2400">
                  <a:solidFill>
                    <a:schemeClr val="tx1"/>
                  </a:solidFill>
                  <a:latin typeface="Arial" charset="0"/>
                  <a:ea typeface="Arial" charset="0"/>
                </a:defRPr>
              </a:lvl7pPr>
              <a:lvl8pPr marL="3429000" indent="-228600" defTabSz="895350" fontAlgn="base">
                <a:spcBef>
                  <a:spcPct val="0"/>
                </a:spcBef>
                <a:spcAft>
                  <a:spcPct val="0"/>
                </a:spcAft>
                <a:defRPr kumimoji="1" sz="2400">
                  <a:solidFill>
                    <a:schemeClr val="tx1"/>
                  </a:solidFill>
                  <a:latin typeface="Arial" charset="0"/>
                  <a:ea typeface="Arial" charset="0"/>
                </a:defRPr>
              </a:lvl8pPr>
              <a:lvl9pPr marL="3886200" indent="-228600" defTabSz="895350" fontAlgn="base">
                <a:spcBef>
                  <a:spcPct val="0"/>
                </a:spcBef>
                <a:spcAft>
                  <a:spcPct val="0"/>
                </a:spcAft>
                <a:defRPr kumimoji="1" sz="2400">
                  <a:solidFill>
                    <a:schemeClr val="tx1"/>
                  </a:solidFill>
                  <a:latin typeface="Arial" charset="0"/>
                  <a:ea typeface="Arial" charset="0"/>
                </a:defRPr>
              </a:lvl9pPr>
            </a:lstStyle>
            <a:p>
              <a:pPr>
                <a:defRPr/>
              </a:pPr>
              <a:r>
                <a:rPr kumimoji="0" lang="en-US" sz="1600" smtClean="0">
                  <a:solidFill>
                    <a:srgbClr val="000000"/>
                  </a:solidFill>
                </a:rPr>
                <a:t>Unit of measure</a:t>
              </a:r>
            </a:p>
          </p:txBody>
        </p:sp>
        <p:sp>
          <p:nvSpPr>
            <p:cNvPr id="1035" name="McK Footnote" hidden="1"/>
            <p:cNvSpPr txBox="1">
              <a:spLocks noChangeArrowheads="1"/>
            </p:cNvSpPr>
            <p:nvPr userDrawn="1"/>
          </p:nvSpPr>
          <p:spPr bwMode="auto">
            <a:xfrm>
              <a:off x="79" y="3966"/>
              <a:ext cx="5145" cy="251"/>
            </a:xfrm>
            <a:prstGeom prst="rect">
              <a:avLst/>
            </a:prstGeom>
            <a:noFill/>
            <a:ln>
              <a:noFill/>
            </a:ln>
            <a:extLst/>
          </p:spPr>
          <p:txBody>
            <a:bodyPr lIns="0" tIns="0" rIns="0" bIns="0" anchor="b">
              <a:spAutoFit/>
            </a:bodyPr>
            <a:lstStyle>
              <a:lvl1pPr marL="574675" indent="-574675" defTabSz="895350">
                <a:tabLst>
                  <a:tab pos="533400" algn="r"/>
                </a:tabLst>
                <a:defRPr kumimoji="1" sz="2400">
                  <a:solidFill>
                    <a:schemeClr val="tx1"/>
                  </a:solidFill>
                  <a:latin typeface="Arial" charset="0"/>
                  <a:ea typeface="Arial" charset="0"/>
                  <a:cs typeface="Arial" charset="0"/>
                </a:defRPr>
              </a:lvl1pPr>
              <a:lvl2pPr marL="742950" indent="-285750" defTabSz="895350">
                <a:tabLst>
                  <a:tab pos="533400" algn="r"/>
                </a:tabLst>
                <a:defRPr kumimoji="1" sz="2400">
                  <a:solidFill>
                    <a:schemeClr val="tx1"/>
                  </a:solidFill>
                  <a:latin typeface="Arial" charset="0"/>
                  <a:ea typeface="Arial" charset="0"/>
                </a:defRPr>
              </a:lvl2pPr>
              <a:lvl3pPr marL="1143000" indent="-228600" defTabSz="895350">
                <a:tabLst>
                  <a:tab pos="533400" algn="r"/>
                </a:tabLst>
                <a:defRPr kumimoji="1" sz="2400">
                  <a:solidFill>
                    <a:schemeClr val="tx1"/>
                  </a:solidFill>
                  <a:latin typeface="Arial" charset="0"/>
                  <a:ea typeface="Arial" charset="0"/>
                </a:defRPr>
              </a:lvl3pPr>
              <a:lvl4pPr marL="1600200" indent="-228600" defTabSz="895350">
                <a:tabLst>
                  <a:tab pos="533400" algn="r"/>
                </a:tabLst>
                <a:defRPr kumimoji="1" sz="2400">
                  <a:solidFill>
                    <a:schemeClr val="tx1"/>
                  </a:solidFill>
                  <a:latin typeface="Arial" charset="0"/>
                  <a:ea typeface="Arial" charset="0"/>
                </a:defRPr>
              </a:lvl4pPr>
              <a:lvl5pPr marL="2057400" indent="-228600" defTabSz="895350">
                <a:tabLst>
                  <a:tab pos="533400" algn="r"/>
                </a:tabLst>
                <a:defRPr kumimoji="1" sz="2400">
                  <a:solidFill>
                    <a:schemeClr val="tx1"/>
                  </a:solidFill>
                  <a:latin typeface="Arial" charset="0"/>
                  <a:ea typeface="Arial" charset="0"/>
                </a:defRPr>
              </a:lvl5pPr>
              <a:lvl6pPr marL="2514600" indent="-228600" defTabSz="895350" fontAlgn="base">
                <a:spcBef>
                  <a:spcPct val="0"/>
                </a:spcBef>
                <a:spcAft>
                  <a:spcPct val="0"/>
                </a:spcAft>
                <a:tabLst>
                  <a:tab pos="533400" algn="r"/>
                </a:tabLst>
                <a:defRPr kumimoji="1" sz="2400">
                  <a:solidFill>
                    <a:schemeClr val="tx1"/>
                  </a:solidFill>
                  <a:latin typeface="Arial" charset="0"/>
                  <a:ea typeface="Arial" charset="0"/>
                </a:defRPr>
              </a:lvl6pPr>
              <a:lvl7pPr marL="2971800" indent="-228600" defTabSz="895350" fontAlgn="base">
                <a:spcBef>
                  <a:spcPct val="0"/>
                </a:spcBef>
                <a:spcAft>
                  <a:spcPct val="0"/>
                </a:spcAft>
                <a:tabLst>
                  <a:tab pos="533400" algn="r"/>
                </a:tabLst>
                <a:defRPr kumimoji="1" sz="2400">
                  <a:solidFill>
                    <a:schemeClr val="tx1"/>
                  </a:solidFill>
                  <a:latin typeface="Arial" charset="0"/>
                  <a:ea typeface="Arial" charset="0"/>
                </a:defRPr>
              </a:lvl7pPr>
              <a:lvl8pPr marL="3429000" indent="-228600" defTabSz="895350" fontAlgn="base">
                <a:spcBef>
                  <a:spcPct val="0"/>
                </a:spcBef>
                <a:spcAft>
                  <a:spcPct val="0"/>
                </a:spcAft>
                <a:tabLst>
                  <a:tab pos="533400" algn="r"/>
                </a:tabLst>
                <a:defRPr kumimoji="1" sz="2400">
                  <a:solidFill>
                    <a:schemeClr val="tx1"/>
                  </a:solidFill>
                  <a:latin typeface="Arial" charset="0"/>
                  <a:ea typeface="Arial" charset="0"/>
                </a:defRPr>
              </a:lvl8pPr>
              <a:lvl9pPr marL="3886200" indent="-228600" defTabSz="895350" fontAlgn="base">
                <a:spcBef>
                  <a:spcPct val="0"/>
                </a:spcBef>
                <a:spcAft>
                  <a:spcPct val="0"/>
                </a:spcAft>
                <a:tabLst>
                  <a:tab pos="533400" algn="r"/>
                </a:tabLst>
                <a:defRPr kumimoji="1" sz="2400">
                  <a:solidFill>
                    <a:schemeClr val="tx1"/>
                  </a:solidFill>
                  <a:latin typeface="Arial" charset="0"/>
                  <a:ea typeface="Arial" charset="0"/>
                </a:defRPr>
              </a:lvl9pPr>
            </a:lstStyle>
            <a:p>
              <a:pPr>
                <a:defRPr/>
              </a:pPr>
              <a:r>
                <a:rPr kumimoji="0" lang="en-US" sz="1200" smtClean="0">
                  <a:solidFill>
                    <a:srgbClr val="000000"/>
                  </a:solidFill>
                </a:rPr>
                <a:t>	*	Footnote</a:t>
              </a:r>
            </a:p>
            <a:p>
              <a:pPr>
                <a:spcBef>
                  <a:spcPct val="20000"/>
                </a:spcBef>
                <a:defRPr/>
              </a:pPr>
              <a:r>
                <a:rPr kumimoji="0" lang="en-US" sz="1200" smtClean="0">
                  <a:solidFill>
                    <a:srgbClr val="000000"/>
                  </a:solidFill>
                </a:rPr>
                <a:t>Source:		Source</a:t>
              </a:r>
            </a:p>
          </p:txBody>
        </p:sp>
      </p:grpSp>
      <p:sp>
        <p:nvSpPr>
          <p:cNvPr id="1029" name="Working Draft" hidden="1"/>
          <p:cNvSpPr txBox="1">
            <a:spLocks noChangeArrowheads="1"/>
          </p:cNvSpPr>
          <p:nvPr/>
        </p:nvSpPr>
        <p:spPr bwMode="auto">
          <a:xfrm rot="5400000">
            <a:off x="8941594" y="2791619"/>
            <a:ext cx="1773237" cy="92075"/>
          </a:xfrm>
          <a:prstGeom prst="rect">
            <a:avLst/>
          </a:prstGeom>
          <a:noFill/>
          <a:ln>
            <a:noFill/>
          </a:ln>
          <a:extLst/>
        </p:spPr>
        <p:txBody>
          <a:bodyPr wrap="none"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600" smtClean="0">
                <a:solidFill>
                  <a:srgbClr val="000000"/>
                </a:solidFill>
              </a:rPr>
              <a:t>Working Draft - Last Modified 5/18/2006 3:33:57 PM</a:t>
            </a:r>
          </a:p>
        </p:txBody>
      </p:sp>
      <p:sp>
        <p:nvSpPr>
          <p:cNvPr id="1030" name="Printed" hidden="1"/>
          <p:cNvSpPr txBox="1">
            <a:spLocks noChangeArrowheads="1"/>
          </p:cNvSpPr>
          <p:nvPr/>
        </p:nvSpPr>
        <p:spPr bwMode="auto">
          <a:xfrm rot="5400000">
            <a:off x="9315450" y="4330700"/>
            <a:ext cx="1025525" cy="92075"/>
          </a:xfrm>
          <a:prstGeom prst="rect">
            <a:avLst/>
          </a:prstGeom>
          <a:noFill/>
          <a:ln>
            <a:noFill/>
          </a:ln>
          <a:extLst/>
        </p:spPr>
        <p:txBody>
          <a:bodyPr wrap="none" lIns="0" tIns="0" rIns="0" bIns="0">
            <a:spAutoFit/>
          </a:bodyPr>
          <a:lstStyle>
            <a:lvl1pPr>
              <a:defRPr kumimoji="1" sz="2400">
                <a:solidFill>
                  <a:schemeClr val="tx1"/>
                </a:solidFill>
                <a:latin typeface="Arial" charset="0"/>
                <a:ea typeface="Arial" charset="0"/>
                <a:cs typeface="Arial" charset="0"/>
              </a:defRPr>
            </a:lvl1pPr>
            <a:lvl2pPr marL="742950" indent="-285750">
              <a:defRPr kumimoji="1" sz="2400">
                <a:solidFill>
                  <a:schemeClr val="tx1"/>
                </a:solidFill>
                <a:latin typeface="Arial" charset="0"/>
                <a:ea typeface="Arial" charset="0"/>
              </a:defRPr>
            </a:lvl2pPr>
            <a:lvl3pPr marL="1143000" indent="-228600">
              <a:defRPr kumimoji="1" sz="2400">
                <a:solidFill>
                  <a:schemeClr val="tx1"/>
                </a:solidFill>
                <a:latin typeface="Arial" charset="0"/>
                <a:ea typeface="Arial" charset="0"/>
              </a:defRPr>
            </a:lvl3pPr>
            <a:lvl4pPr marL="1600200" indent="-228600">
              <a:defRPr kumimoji="1" sz="2400">
                <a:solidFill>
                  <a:schemeClr val="tx1"/>
                </a:solidFill>
                <a:latin typeface="Arial" charset="0"/>
                <a:ea typeface="Arial" charset="0"/>
              </a:defRPr>
            </a:lvl4pPr>
            <a:lvl5pPr marL="2057400" indent="-228600">
              <a:defRPr kumimoji="1" sz="2400">
                <a:solidFill>
                  <a:schemeClr val="tx1"/>
                </a:solidFill>
                <a:latin typeface="Arial" charset="0"/>
                <a:ea typeface="Arial" charset="0"/>
              </a:defRPr>
            </a:lvl5pPr>
            <a:lvl6pPr marL="2514600" indent="-228600" fontAlgn="base">
              <a:spcBef>
                <a:spcPct val="0"/>
              </a:spcBef>
              <a:spcAft>
                <a:spcPct val="0"/>
              </a:spcAft>
              <a:defRPr kumimoji="1" sz="2400">
                <a:solidFill>
                  <a:schemeClr val="tx1"/>
                </a:solidFill>
                <a:latin typeface="Arial" charset="0"/>
                <a:ea typeface="Arial" charset="0"/>
              </a:defRPr>
            </a:lvl6pPr>
            <a:lvl7pPr marL="2971800" indent="-228600" fontAlgn="base">
              <a:spcBef>
                <a:spcPct val="0"/>
              </a:spcBef>
              <a:spcAft>
                <a:spcPct val="0"/>
              </a:spcAft>
              <a:defRPr kumimoji="1" sz="2400">
                <a:solidFill>
                  <a:schemeClr val="tx1"/>
                </a:solidFill>
                <a:latin typeface="Arial" charset="0"/>
                <a:ea typeface="Arial" charset="0"/>
              </a:defRPr>
            </a:lvl7pPr>
            <a:lvl8pPr marL="3429000" indent="-228600" fontAlgn="base">
              <a:spcBef>
                <a:spcPct val="0"/>
              </a:spcBef>
              <a:spcAft>
                <a:spcPct val="0"/>
              </a:spcAft>
              <a:defRPr kumimoji="1" sz="2400">
                <a:solidFill>
                  <a:schemeClr val="tx1"/>
                </a:solidFill>
                <a:latin typeface="Arial" charset="0"/>
                <a:ea typeface="Arial" charset="0"/>
              </a:defRPr>
            </a:lvl8pPr>
            <a:lvl9pPr marL="3886200" indent="-228600" fontAlgn="base">
              <a:spcBef>
                <a:spcPct val="0"/>
              </a:spcBef>
              <a:spcAft>
                <a:spcPct val="0"/>
              </a:spcAft>
              <a:defRPr kumimoji="1" sz="2400">
                <a:solidFill>
                  <a:schemeClr val="tx1"/>
                </a:solidFill>
                <a:latin typeface="Arial" charset="0"/>
                <a:ea typeface="Arial" charset="0"/>
              </a:defRPr>
            </a:lvl9pPr>
          </a:lstStyle>
          <a:p>
            <a:pPr defTabSz="914195">
              <a:defRPr/>
            </a:pPr>
            <a:r>
              <a:rPr kumimoji="0" lang="en-US" sz="600" smtClean="0">
                <a:solidFill>
                  <a:srgbClr val="000000"/>
                </a:solidFill>
              </a:rPr>
              <a:t>Printed 5/18/2006 3:13:26 PM</a:t>
            </a:r>
          </a:p>
        </p:txBody>
      </p:sp>
      <p:sp>
        <p:nvSpPr>
          <p:cNvPr id="50183" name="Rectangle 1027"/>
          <p:cNvSpPr>
            <a:spLocks noChangeArrowheads="1"/>
          </p:cNvSpPr>
          <p:nvPr userDrawn="1">
            <p:custDataLst>
              <p:tags r:id="rId6"/>
            </p:custDataLst>
          </p:nvPr>
        </p:nvSpPr>
        <p:spPr bwMode="auto">
          <a:xfrm rot="5400000">
            <a:off x="4852988" y="-4852988"/>
            <a:ext cx="204788" cy="9910763"/>
          </a:xfrm>
          <a:prstGeom prst="rect">
            <a:avLst/>
          </a:prstGeom>
          <a:gradFill rotWithShape="1">
            <a:gsLst>
              <a:gs pos="0">
                <a:srgbClr val="004E8E"/>
              </a:gs>
              <a:gs pos="100000">
                <a:srgbClr val="FFFFFF"/>
              </a:gs>
            </a:gsLst>
            <a:lin ang="0" scaled="1"/>
          </a:gradFill>
          <a:ln>
            <a:noFill/>
          </a:ln>
          <a:extLst/>
        </p:spPr>
        <p:txBody>
          <a:bodyPr wrap="none" lIns="91419" tIns="45710" rIns="91419" bIns="45710" anchor="ctr"/>
          <a:lstStyle>
            <a:lvl1pPr>
              <a:defRPr kumimoji="1" sz="1600">
                <a:solidFill>
                  <a:schemeClr val="tx1"/>
                </a:solidFill>
                <a:latin typeface="Arial" pitchFamily="34" charset="0"/>
                <a:ea typeface="ＭＳ Ｐゴシック" pitchFamily="34" charset="-128"/>
              </a:defRPr>
            </a:lvl1pPr>
            <a:lvl2pPr marL="742950" indent="-285750">
              <a:defRPr kumimoji="1" sz="1600">
                <a:solidFill>
                  <a:schemeClr val="tx1"/>
                </a:solidFill>
                <a:latin typeface="Arial" pitchFamily="34" charset="0"/>
                <a:ea typeface="ＭＳ Ｐゴシック" pitchFamily="34" charset="-128"/>
              </a:defRPr>
            </a:lvl2pPr>
            <a:lvl3pPr marL="1143000" indent="-228600">
              <a:defRPr kumimoji="1" sz="1600">
                <a:solidFill>
                  <a:schemeClr val="tx1"/>
                </a:solidFill>
                <a:latin typeface="Arial" pitchFamily="34" charset="0"/>
                <a:ea typeface="ＭＳ Ｐゴシック" pitchFamily="34" charset="-128"/>
              </a:defRPr>
            </a:lvl3pPr>
            <a:lvl4pPr marL="1600200" indent="-228600">
              <a:defRPr kumimoji="1" sz="1600">
                <a:solidFill>
                  <a:schemeClr val="tx1"/>
                </a:solidFill>
                <a:latin typeface="Arial" pitchFamily="34" charset="0"/>
                <a:ea typeface="ＭＳ Ｐゴシック" pitchFamily="34" charset="-128"/>
              </a:defRPr>
            </a:lvl4pPr>
            <a:lvl5pPr marL="2057400" indent="-228600">
              <a:defRPr kumimoji="1" sz="1600">
                <a:solidFill>
                  <a:schemeClr val="tx1"/>
                </a:solidFill>
                <a:latin typeface="Arial" pitchFamily="34" charset="0"/>
                <a:ea typeface="ＭＳ Ｐゴシック" pitchFamily="34" charset="-128"/>
              </a:defRPr>
            </a:lvl5pPr>
            <a:lvl6pPr marL="2514600" indent="-228600" fontAlgn="base">
              <a:spcBef>
                <a:spcPct val="0"/>
              </a:spcBef>
              <a:spcAft>
                <a:spcPct val="0"/>
              </a:spcAft>
              <a:defRPr kumimoji="1" sz="1600">
                <a:solidFill>
                  <a:schemeClr val="tx1"/>
                </a:solidFill>
                <a:latin typeface="Arial" pitchFamily="34" charset="0"/>
                <a:ea typeface="ＭＳ Ｐゴシック" pitchFamily="34" charset="-128"/>
              </a:defRPr>
            </a:lvl6pPr>
            <a:lvl7pPr marL="2971800" indent="-228600" fontAlgn="base">
              <a:spcBef>
                <a:spcPct val="0"/>
              </a:spcBef>
              <a:spcAft>
                <a:spcPct val="0"/>
              </a:spcAft>
              <a:defRPr kumimoji="1" sz="1600">
                <a:solidFill>
                  <a:schemeClr val="tx1"/>
                </a:solidFill>
                <a:latin typeface="Arial" pitchFamily="34" charset="0"/>
                <a:ea typeface="ＭＳ Ｐゴシック" pitchFamily="34" charset="-128"/>
              </a:defRPr>
            </a:lvl7pPr>
            <a:lvl8pPr marL="3429000" indent="-228600" fontAlgn="base">
              <a:spcBef>
                <a:spcPct val="0"/>
              </a:spcBef>
              <a:spcAft>
                <a:spcPct val="0"/>
              </a:spcAft>
              <a:defRPr kumimoji="1" sz="1600">
                <a:solidFill>
                  <a:schemeClr val="tx1"/>
                </a:solidFill>
                <a:latin typeface="Arial" pitchFamily="34" charset="0"/>
                <a:ea typeface="ＭＳ Ｐゴシック" pitchFamily="34" charset="-128"/>
              </a:defRPr>
            </a:lvl8pPr>
            <a:lvl9pPr marL="3886200" indent="-228600" fontAlgn="base">
              <a:spcBef>
                <a:spcPct val="0"/>
              </a:spcBef>
              <a:spcAft>
                <a:spcPct val="0"/>
              </a:spcAft>
              <a:defRPr kumimoji="1" sz="1600">
                <a:solidFill>
                  <a:schemeClr val="tx1"/>
                </a:solidFill>
                <a:latin typeface="Arial" pitchFamily="34" charset="0"/>
                <a:ea typeface="ＭＳ Ｐゴシック" pitchFamily="34" charset="-128"/>
              </a:defRPr>
            </a:lvl9pPr>
          </a:lstStyle>
          <a:p>
            <a:pPr defTabSz="914195">
              <a:defRPr/>
            </a:pPr>
            <a:endParaRPr kumimoji="0" lang="ru-RU" altLang="ru-RU" sz="1200" i="1" smtClean="0">
              <a:solidFill>
                <a:srgbClr val="000000"/>
              </a:solidFill>
              <a:cs typeface="+mn-cs"/>
            </a:endParaRPr>
          </a:p>
        </p:txBody>
      </p:sp>
      <p:sp>
        <p:nvSpPr>
          <p:cNvPr id="1032" name="Rectangle 3"/>
          <p:cNvSpPr>
            <a:spLocks noGrp="1" noChangeArrowheads="1"/>
          </p:cNvSpPr>
          <p:nvPr>
            <p:ph type="title"/>
          </p:nvPr>
        </p:nvSpPr>
        <p:spPr bwMode="auto">
          <a:xfrm>
            <a:off x="131763" y="263525"/>
            <a:ext cx="9240837" cy="2921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ltLang="ru-RU" smtClean="0"/>
              <a:t>Click to edit Master title style</a:t>
            </a:r>
          </a:p>
        </p:txBody>
      </p:sp>
      <p:sp>
        <p:nvSpPr>
          <p:cNvPr id="643074" name="pg num"/>
          <p:cNvSpPr>
            <a:spLocks noGrp="1" noChangeArrowheads="1"/>
          </p:cNvSpPr>
          <p:nvPr>
            <p:ph type="sldNum" sz="quarter" idx="4"/>
          </p:nvPr>
        </p:nvSpPr>
        <p:spPr bwMode="auto">
          <a:xfrm>
            <a:off x="7594600" y="6643688"/>
            <a:ext cx="2063750" cy="182562"/>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lvl1pPr algn="r" defTabSz="914195" eaLnBrk="1" hangingPunct="1">
              <a:defRPr sz="1200">
                <a:solidFill>
                  <a:srgbClr val="000000"/>
                </a:solidFill>
                <a:latin typeface="+mn-lt"/>
                <a:ea typeface="ＭＳ Ｐゴシック" panose="020B0600070205080204" pitchFamily="34" charset="-128"/>
                <a:cs typeface="+mn-cs"/>
              </a:defRPr>
            </a:lvl1pPr>
          </a:lstStyle>
          <a:p>
            <a:pPr>
              <a:defRPr/>
            </a:pPr>
            <a:fld id="{D2B40F79-34F6-46D5-B575-A8BDB4605F7D}" type="slidenum">
              <a:rPr lang="en-US" altLang="ru-RU"/>
              <a:pPr>
                <a:defRPr/>
              </a:pPr>
              <a:t>‹#›</a:t>
            </a:fld>
            <a:endParaRPr lang="en-US" altLang="ru-RU"/>
          </a:p>
        </p:txBody>
      </p:sp>
      <p:pic>
        <p:nvPicPr>
          <p:cNvPr id="1034" name="Picture 11" descr="ЩИТ МО.png"/>
          <p:cNvPicPr>
            <a:picLocks noChangeAspect="1"/>
          </p:cNvPicPr>
          <p:nvPr userDrawn="1"/>
        </p:nvPicPr>
        <p:blipFill>
          <a:blip r:embed="rId7" cstate="print"/>
          <a:srcRect/>
          <a:stretch>
            <a:fillRect/>
          </a:stretch>
        </p:blipFill>
        <p:spPr bwMode="auto">
          <a:xfrm>
            <a:off x="9361488" y="155575"/>
            <a:ext cx="482600" cy="5683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Lst>
  <p:hf hdr="0" dt="0"/>
  <p:txStyles>
    <p:titleStyle>
      <a:lvl1pPr algn="l" defTabSz="912813" rtl="0" eaLnBrk="0" fontAlgn="base" hangingPunct="0">
        <a:spcBef>
          <a:spcPct val="0"/>
        </a:spcBef>
        <a:spcAft>
          <a:spcPct val="0"/>
        </a:spcAft>
        <a:defRPr sz="1900" b="1">
          <a:solidFill>
            <a:schemeClr val="tx2"/>
          </a:solidFill>
          <a:latin typeface="+mj-lt"/>
          <a:ea typeface="Arial" charset="0"/>
          <a:cs typeface="+mj-cs"/>
        </a:defRPr>
      </a:lvl1pPr>
      <a:lvl2pPr algn="l" defTabSz="912813" rtl="0" eaLnBrk="0" fontAlgn="base" hangingPunct="0">
        <a:spcBef>
          <a:spcPct val="0"/>
        </a:spcBef>
        <a:spcAft>
          <a:spcPct val="0"/>
        </a:spcAft>
        <a:defRPr sz="1900" b="1">
          <a:solidFill>
            <a:schemeClr val="tx2"/>
          </a:solidFill>
          <a:latin typeface="Arial" charset="0"/>
          <a:ea typeface="Arial" charset="0"/>
          <a:cs typeface="Arial" charset="0"/>
        </a:defRPr>
      </a:lvl2pPr>
      <a:lvl3pPr algn="l" defTabSz="912813" rtl="0" eaLnBrk="0" fontAlgn="base" hangingPunct="0">
        <a:spcBef>
          <a:spcPct val="0"/>
        </a:spcBef>
        <a:spcAft>
          <a:spcPct val="0"/>
        </a:spcAft>
        <a:defRPr sz="1900" b="1">
          <a:solidFill>
            <a:schemeClr val="tx2"/>
          </a:solidFill>
          <a:latin typeface="Arial" charset="0"/>
          <a:ea typeface="Arial" charset="0"/>
          <a:cs typeface="Arial" charset="0"/>
        </a:defRPr>
      </a:lvl3pPr>
      <a:lvl4pPr algn="l" defTabSz="912813" rtl="0" eaLnBrk="0" fontAlgn="base" hangingPunct="0">
        <a:spcBef>
          <a:spcPct val="0"/>
        </a:spcBef>
        <a:spcAft>
          <a:spcPct val="0"/>
        </a:spcAft>
        <a:defRPr sz="1900" b="1">
          <a:solidFill>
            <a:schemeClr val="tx2"/>
          </a:solidFill>
          <a:latin typeface="Arial" charset="0"/>
          <a:ea typeface="Arial" charset="0"/>
          <a:cs typeface="Arial" charset="0"/>
        </a:defRPr>
      </a:lvl4pPr>
      <a:lvl5pPr algn="l" defTabSz="912813" rtl="0" eaLnBrk="0" fontAlgn="base" hangingPunct="0">
        <a:spcBef>
          <a:spcPct val="0"/>
        </a:spcBef>
        <a:spcAft>
          <a:spcPct val="0"/>
        </a:spcAft>
        <a:defRPr sz="1900" b="1">
          <a:solidFill>
            <a:schemeClr val="tx2"/>
          </a:solidFill>
          <a:latin typeface="Arial" charset="0"/>
          <a:ea typeface="Arial" charset="0"/>
          <a:cs typeface="Arial" charset="0"/>
        </a:defRPr>
      </a:lvl5pPr>
      <a:lvl6pPr marL="466376" algn="l" defTabSz="913321" rtl="0" fontAlgn="base">
        <a:spcBef>
          <a:spcPct val="0"/>
        </a:spcBef>
        <a:spcAft>
          <a:spcPct val="0"/>
        </a:spcAft>
        <a:defRPr sz="1900" b="1">
          <a:solidFill>
            <a:schemeClr val="tx2"/>
          </a:solidFill>
          <a:latin typeface="Arial" charset="0"/>
          <a:cs typeface="Arial" charset="0"/>
        </a:defRPr>
      </a:lvl6pPr>
      <a:lvl7pPr marL="932753" algn="l" defTabSz="913321" rtl="0" fontAlgn="base">
        <a:spcBef>
          <a:spcPct val="0"/>
        </a:spcBef>
        <a:spcAft>
          <a:spcPct val="0"/>
        </a:spcAft>
        <a:defRPr sz="1900" b="1">
          <a:solidFill>
            <a:schemeClr val="tx2"/>
          </a:solidFill>
          <a:latin typeface="Arial" charset="0"/>
          <a:cs typeface="Arial" charset="0"/>
        </a:defRPr>
      </a:lvl7pPr>
      <a:lvl8pPr marL="1399129" algn="l" defTabSz="913321" rtl="0" fontAlgn="base">
        <a:spcBef>
          <a:spcPct val="0"/>
        </a:spcBef>
        <a:spcAft>
          <a:spcPct val="0"/>
        </a:spcAft>
        <a:defRPr sz="1900" b="1">
          <a:solidFill>
            <a:schemeClr val="tx2"/>
          </a:solidFill>
          <a:latin typeface="Arial" charset="0"/>
          <a:cs typeface="Arial" charset="0"/>
        </a:defRPr>
      </a:lvl8pPr>
      <a:lvl9pPr marL="1865507" algn="l" defTabSz="913321" rtl="0" fontAlgn="base">
        <a:spcBef>
          <a:spcPct val="0"/>
        </a:spcBef>
        <a:spcAft>
          <a:spcPct val="0"/>
        </a:spcAft>
        <a:defRPr sz="1900" b="1">
          <a:solidFill>
            <a:schemeClr val="tx2"/>
          </a:solidFill>
          <a:latin typeface="Arial" charset="0"/>
          <a:cs typeface="Arial" charset="0"/>
        </a:defRPr>
      </a:lvl9pPr>
    </p:titleStyle>
    <p:bodyStyle>
      <a:lvl1pPr marL="349250" indent="-349250" algn="l" defTabSz="912813" rtl="0" eaLnBrk="0" fontAlgn="base" hangingPunct="0">
        <a:spcBef>
          <a:spcPct val="0"/>
        </a:spcBef>
        <a:spcAft>
          <a:spcPct val="0"/>
        </a:spcAft>
        <a:buSzPct val="120000"/>
        <a:buChar char="•"/>
        <a:defRPr kumimoji="1" sz="1400">
          <a:solidFill>
            <a:schemeClr val="tx1"/>
          </a:solidFill>
          <a:latin typeface="+mn-lt"/>
          <a:ea typeface="Arial" charset="0"/>
          <a:cs typeface="+mn-cs"/>
        </a:defRPr>
      </a:lvl1pPr>
      <a:lvl2pPr marL="146050" indent="-144463" algn="l" defTabSz="912813" rtl="0" eaLnBrk="0" fontAlgn="base" hangingPunct="0">
        <a:spcBef>
          <a:spcPct val="0"/>
        </a:spcBef>
        <a:spcAft>
          <a:spcPct val="0"/>
        </a:spcAft>
        <a:buSzPct val="120000"/>
        <a:buChar char="•"/>
        <a:defRPr kumimoji="1" sz="1600">
          <a:solidFill>
            <a:schemeClr val="tx1"/>
          </a:solidFill>
          <a:latin typeface="+mn-lt"/>
          <a:ea typeface="Arial" charset="0"/>
          <a:cs typeface="+mn-cs"/>
        </a:defRPr>
      </a:lvl2pPr>
      <a:lvl3pPr marL="300038" indent="-150813" algn="l" defTabSz="912813" rtl="0" eaLnBrk="0" fontAlgn="base" hangingPunct="0">
        <a:spcBef>
          <a:spcPct val="0"/>
        </a:spcBef>
        <a:spcAft>
          <a:spcPct val="0"/>
        </a:spcAft>
        <a:buChar char="–"/>
        <a:defRPr kumimoji="1" sz="1600">
          <a:solidFill>
            <a:schemeClr val="tx1"/>
          </a:solidFill>
          <a:latin typeface="+mn-lt"/>
          <a:ea typeface="Arial" charset="0"/>
          <a:cs typeface="+mn-cs"/>
        </a:defRPr>
      </a:lvl3pPr>
      <a:lvl4pPr marL="439738" indent="-136525" algn="l" defTabSz="912813" rtl="0" eaLnBrk="0" fontAlgn="base" hangingPunct="0">
        <a:spcBef>
          <a:spcPct val="0"/>
        </a:spcBef>
        <a:spcAft>
          <a:spcPct val="0"/>
        </a:spcAft>
        <a:buSzPct val="89000"/>
        <a:buChar char="•"/>
        <a:defRPr kumimoji="1" sz="1600">
          <a:solidFill>
            <a:schemeClr val="tx1"/>
          </a:solidFill>
          <a:latin typeface="+mn-lt"/>
          <a:ea typeface="Arial" charset="0"/>
          <a:cs typeface="+mn-cs"/>
        </a:defRPr>
      </a:lvl4pPr>
      <a:lvl5pPr marL="593725" indent="-150813" algn="l" defTabSz="912813" rtl="0" eaLnBrk="0" fontAlgn="base" hangingPunct="0">
        <a:spcBef>
          <a:spcPct val="0"/>
        </a:spcBef>
        <a:spcAft>
          <a:spcPct val="0"/>
        </a:spcAft>
        <a:buSzPct val="75000"/>
        <a:buChar char="–"/>
        <a:defRPr kumimoji="1" sz="1600">
          <a:solidFill>
            <a:schemeClr val="tx1"/>
          </a:solidFill>
          <a:latin typeface="+mn-lt"/>
          <a:ea typeface="Arial" charset="0"/>
          <a:cs typeface="+mn-cs"/>
        </a:defRPr>
      </a:lvl5pPr>
      <a:lvl6pPr marL="1060683" indent="-152220" algn="l" defTabSz="913321" rtl="0" fontAlgn="base">
        <a:spcBef>
          <a:spcPct val="0"/>
        </a:spcBef>
        <a:spcAft>
          <a:spcPct val="0"/>
        </a:spcAft>
        <a:buSzPct val="75000"/>
        <a:buChar char="–"/>
        <a:defRPr sz="1600">
          <a:solidFill>
            <a:schemeClr val="tx1"/>
          </a:solidFill>
          <a:latin typeface="+mn-lt"/>
          <a:cs typeface="+mn-cs"/>
        </a:defRPr>
      </a:lvl6pPr>
      <a:lvl7pPr marL="1527058" indent="-152220" algn="l" defTabSz="913321" rtl="0" fontAlgn="base">
        <a:spcBef>
          <a:spcPct val="0"/>
        </a:spcBef>
        <a:spcAft>
          <a:spcPct val="0"/>
        </a:spcAft>
        <a:buSzPct val="75000"/>
        <a:buChar char="–"/>
        <a:defRPr sz="1600">
          <a:solidFill>
            <a:schemeClr val="tx1"/>
          </a:solidFill>
          <a:latin typeface="+mn-lt"/>
          <a:cs typeface="+mn-cs"/>
        </a:defRPr>
      </a:lvl7pPr>
      <a:lvl8pPr marL="1993437" indent="-152220" algn="l" defTabSz="913321" rtl="0" fontAlgn="base">
        <a:spcBef>
          <a:spcPct val="0"/>
        </a:spcBef>
        <a:spcAft>
          <a:spcPct val="0"/>
        </a:spcAft>
        <a:buSzPct val="75000"/>
        <a:buChar char="–"/>
        <a:defRPr sz="1600">
          <a:solidFill>
            <a:schemeClr val="tx1"/>
          </a:solidFill>
          <a:latin typeface="+mn-lt"/>
          <a:cs typeface="+mn-cs"/>
        </a:defRPr>
      </a:lvl8pPr>
      <a:lvl9pPr marL="2459813" indent="-152220" algn="l" defTabSz="913321" rtl="0" fontAlgn="base">
        <a:spcBef>
          <a:spcPct val="0"/>
        </a:spcBef>
        <a:spcAft>
          <a:spcPct val="0"/>
        </a:spcAft>
        <a:buSzPct val="75000"/>
        <a:buChar char="–"/>
        <a:defRPr sz="1600">
          <a:solidFill>
            <a:schemeClr val="tx1"/>
          </a:solidFill>
          <a:latin typeface="+mn-lt"/>
          <a:cs typeface="+mn-cs"/>
        </a:defRPr>
      </a:lvl9pPr>
    </p:bodyStyle>
    <p:otherStyle>
      <a:defPPr>
        <a:defRPr lang="ru-RU"/>
      </a:defPPr>
      <a:lvl1pPr marL="0" algn="l" defTabSz="932753" rtl="0" eaLnBrk="1" latinLnBrk="0" hangingPunct="1">
        <a:defRPr sz="1900" kern="1200">
          <a:solidFill>
            <a:schemeClr val="tx1"/>
          </a:solidFill>
          <a:latin typeface="+mn-lt"/>
          <a:ea typeface="+mn-ea"/>
          <a:cs typeface="+mn-cs"/>
        </a:defRPr>
      </a:lvl1pPr>
      <a:lvl2pPr marL="466376" algn="l" defTabSz="932753" rtl="0" eaLnBrk="1" latinLnBrk="0" hangingPunct="1">
        <a:defRPr sz="1900" kern="1200">
          <a:solidFill>
            <a:schemeClr val="tx1"/>
          </a:solidFill>
          <a:latin typeface="+mn-lt"/>
          <a:ea typeface="+mn-ea"/>
          <a:cs typeface="+mn-cs"/>
        </a:defRPr>
      </a:lvl2pPr>
      <a:lvl3pPr marL="932753" algn="l" defTabSz="932753" rtl="0" eaLnBrk="1" latinLnBrk="0" hangingPunct="1">
        <a:defRPr sz="1900" kern="1200">
          <a:solidFill>
            <a:schemeClr val="tx1"/>
          </a:solidFill>
          <a:latin typeface="+mn-lt"/>
          <a:ea typeface="+mn-ea"/>
          <a:cs typeface="+mn-cs"/>
        </a:defRPr>
      </a:lvl3pPr>
      <a:lvl4pPr marL="1399129" algn="l" defTabSz="932753" rtl="0" eaLnBrk="1" latinLnBrk="0" hangingPunct="1">
        <a:defRPr sz="1900" kern="1200">
          <a:solidFill>
            <a:schemeClr val="tx1"/>
          </a:solidFill>
          <a:latin typeface="+mn-lt"/>
          <a:ea typeface="+mn-ea"/>
          <a:cs typeface="+mn-cs"/>
        </a:defRPr>
      </a:lvl4pPr>
      <a:lvl5pPr marL="1865507" algn="l" defTabSz="932753" rtl="0" eaLnBrk="1" latinLnBrk="0" hangingPunct="1">
        <a:defRPr sz="1900" kern="1200">
          <a:solidFill>
            <a:schemeClr val="tx1"/>
          </a:solidFill>
          <a:latin typeface="+mn-lt"/>
          <a:ea typeface="+mn-ea"/>
          <a:cs typeface="+mn-cs"/>
        </a:defRPr>
      </a:lvl5pPr>
      <a:lvl6pPr marL="2331882" algn="l" defTabSz="932753" rtl="0" eaLnBrk="1" latinLnBrk="0" hangingPunct="1">
        <a:defRPr sz="1900" kern="1200">
          <a:solidFill>
            <a:schemeClr val="tx1"/>
          </a:solidFill>
          <a:latin typeface="+mn-lt"/>
          <a:ea typeface="+mn-ea"/>
          <a:cs typeface="+mn-cs"/>
        </a:defRPr>
      </a:lvl6pPr>
      <a:lvl7pPr marL="2798258" algn="l" defTabSz="932753" rtl="0" eaLnBrk="1" latinLnBrk="0" hangingPunct="1">
        <a:defRPr sz="1900" kern="1200">
          <a:solidFill>
            <a:schemeClr val="tx1"/>
          </a:solidFill>
          <a:latin typeface="+mn-lt"/>
          <a:ea typeface="+mn-ea"/>
          <a:cs typeface="+mn-cs"/>
        </a:defRPr>
      </a:lvl7pPr>
      <a:lvl8pPr marL="3264635" algn="l" defTabSz="932753" rtl="0" eaLnBrk="1" latinLnBrk="0" hangingPunct="1">
        <a:defRPr sz="1900" kern="1200">
          <a:solidFill>
            <a:schemeClr val="tx1"/>
          </a:solidFill>
          <a:latin typeface="+mn-lt"/>
          <a:ea typeface="+mn-ea"/>
          <a:cs typeface="+mn-cs"/>
        </a:defRPr>
      </a:lvl8pPr>
      <a:lvl9pPr marL="3731011" algn="l" defTabSz="932753" rtl="0" eaLnBrk="1" latinLnBrk="0" hangingPunct="1">
        <a:defRPr sz="1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3.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4"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4"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www.mofmicro.ru/" TargetMode="External"/><Relationship Id="rId2" Type="http://schemas.openxmlformats.org/officeDocument/2006/relationships/slideLayout" Target="../slideLayouts/slideLayout3.xml"/><Relationship Id="rId1" Type="http://schemas.openxmlformats.org/officeDocument/2006/relationships/tags" Target="../tags/tag14.xml"/><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265569" y="249604"/>
            <a:ext cx="9240837" cy="369332"/>
          </a:xfrm>
        </p:spPr>
        <p:txBody>
          <a:bodyPr/>
          <a:lstStyle/>
          <a:p>
            <a:pPr algn="ctr"/>
            <a:r>
              <a:rPr lang="ru-RU" sz="2400" dirty="0" smtClean="0">
                <a:latin typeface="Arial Narrow" pitchFamily="34" charset="0"/>
              </a:rPr>
              <a:t>Московский областной фонд развития микрофинансирования</a:t>
            </a:r>
            <a:endParaRPr lang="en-US" sz="2400" dirty="0" smtClean="0">
              <a:latin typeface="Arial Narrow" pitchFamily="34" charset="0"/>
            </a:endParaRPr>
          </a:p>
        </p:txBody>
      </p:sp>
      <p:sp>
        <p:nvSpPr>
          <p:cNvPr id="8197" name="Text Box 20"/>
          <p:cNvSpPr txBox="1">
            <a:spLocks noChangeArrowheads="1"/>
          </p:cNvSpPr>
          <p:nvPr/>
        </p:nvSpPr>
        <p:spPr bwMode="auto">
          <a:xfrm>
            <a:off x="711200" y="1933575"/>
            <a:ext cx="2955925" cy="276999"/>
          </a:xfrm>
          <a:prstGeom prst="rect">
            <a:avLst/>
          </a:prstGeom>
          <a:noFill/>
          <a:ln w="9525">
            <a:noFill/>
            <a:miter lim="800000"/>
            <a:headEnd/>
            <a:tailEnd/>
          </a:ln>
        </p:spPr>
        <p:txBody>
          <a:bodyPr wrap="square"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sp>
        <p:nvSpPr>
          <p:cNvPr id="8220" name="Text Box 20"/>
          <p:cNvSpPr txBox="1">
            <a:spLocks noChangeArrowheads="1"/>
          </p:cNvSpPr>
          <p:nvPr/>
        </p:nvSpPr>
        <p:spPr bwMode="auto">
          <a:xfrm>
            <a:off x="711200" y="3860800"/>
            <a:ext cx="2965450" cy="277813"/>
          </a:xfrm>
          <a:prstGeom prst="rect">
            <a:avLst/>
          </a:prstGeom>
          <a:noFill/>
          <a:ln w="9525">
            <a:noFill/>
            <a:miter lim="800000"/>
            <a:headEnd/>
            <a:tailEnd/>
          </a:ln>
        </p:spPr>
        <p:txBody>
          <a:bodyPr lIns="0" tIns="0" rIns="0" bIns="0">
            <a:spAutoFit/>
          </a:bodyPr>
          <a:lstStyle/>
          <a:p>
            <a:pPr marL="174625" indent="-174625" defTabSz="977900">
              <a:buFont typeface="Arial" charset="0"/>
              <a:buChar char="•"/>
            </a:pPr>
            <a:endParaRPr kumimoji="1" lang="ru-RU" dirty="0">
              <a:solidFill>
                <a:schemeClr val="tx2"/>
              </a:solidFill>
              <a:ea typeface="ＭＳ Ｐゴシック"/>
              <a:cs typeface="ＭＳ Ｐゴシック"/>
            </a:endParaRPr>
          </a:p>
        </p:txBody>
      </p:sp>
      <p:sp>
        <p:nvSpPr>
          <p:cNvPr id="2" name="Прямоугольник 1"/>
          <p:cNvSpPr/>
          <p:nvPr/>
        </p:nvSpPr>
        <p:spPr>
          <a:xfrm>
            <a:off x="345057" y="904169"/>
            <a:ext cx="9256143" cy="1200329"/>
          </a:xfrm>
          <a:prstGeom prst="rect">
            <a:avLst/>
          </a:prstGeom>
        </p:spPr>
        <p:txBody>
          <a:bodyPr wrap="square">
            <a:spAutoFit/>
          </a:bodyPr>
          <a:lstStyle/>
          <a:p>
            <a:pPr algn="ctr"/>
            <a:r>
              <a:rPr lang="ru-RU" sz="2400" dirty="0" smtClean="0">
                <a:latin typeface="Arial" pitchFamily="34" charset="0"/>
                <a:cs typeface="Arial" pitchFamily="34" charset="0"/>
              </a:rPr>
              <a:t>Создан в 2009 году Правительством Московской области</a:t>
            </a:r>
          </a:p>
          <a:p>
            <a:pPr algn="ctr"/>
            <a:r>
              <a:rPr lang="ru-RU" sz="2400" dirty="0" smtClean="0"/>
              <a:t>Функции учредителя Фонда исполняет</a:t>
            </a:r>
            <a:endParaRPr lang="ru-RU" sz="2400" dirty="0"/>
          </a:p>
          <a:p>
            <a:pPr algn="ctr"/>
            <a:r>
              <a:rPr lang="ru-RU" sz="2400" dirty="0" smtClean="0"/>
              <a:t>Министерство </a:t>
            </a:r>
            <a:r>
              <a:rPr lang="ru-RU" sz="2400" dirty="0"/>
              <a:t>инвестиций и </a:t>
            </a:r>
            <a:r>
              <a:rPr lang="ru-RU" sz="2400" dirty="0" smtClean="0"/>
              <a:t>инноваций Московской области</a:t>
            </a:r>
          </a:p>
        </p:txBody>
      </p:sp>
      <p:sp>
        <p:nvSpPr>
          <p:cNvPr id="8" name="Прямоугольник 7"/>
          <p:cNvSpPr/>
          <p:nvPr/>
        </p:nvSpPr>
        <p:spPr>
          <a:xfrm>
            <a:off x="5887350" y="2389731"/>
            <a:ext cx="3785194" cy="4278094"/>
          </a:xfrm>
          <a:prstGeom prst="rect">
            <a:avLst/>
          </a:prstGeom>
          <a:solidFill>
            <a:schemeClr val="accent2">
              <a:lumMod val="40000"/>
              <a:lumOff val="60000"/>
            </a:schemeClr>
          </a:solidFill>
        </p:spPr>
        <p:txBody>
          <a:bodyPr wrap="square">
            <a:spAutoFit/>
          </a:bodyPr>
          <a:lstStyle/>
          <a:p>
            <a:pPr algn="ctr"/>
            <a:r>
              <a:rPr lang="ru-RU" sz="1600" b="1" i="1" dirty="0">
                <a:solidFill>
                  <a:schemeClr val="tx2"/>
                </a:solidFill>
                <a:latin typeface="Arial" pitchFamily="34" charset="0"/>
                <a:cs typeface="Arial" pitchFamily="34" charset="0"/>
              </a:rPr>
              <a:t>Основные </a:t>
            </a:r>
            <a:r>
              <a:rPr lang="ru-RU" sz="1600" b="1" i="1" dirty="0" smtClean="0">
                <a:solidFill>
                  <a:schemeClr val="tx2"/>
                </a:solidFill>
                <a:latin typeface="Arial" pitchFamily="34" charset="0"/>
                <a:cs typeface="Arial" pitchFamily="34" charset="0"/>
              </a:rPr>
              <a:t>условия   </a:t>
            </a:r>
          </a:p>
          <a:p>
            <a:pPr algn="ctr"/>
            <a:r>
              <a:rPr lang="ru-RU" sz="1600" b="1" i="1" dirty="0" smtClean="0">
                <a:solidFill>
                  <a:schemeClr val="tx2"/>
                </a:solidFill>
                <a:latin typeface="Arial" pitchFamily="34" charset="0"/>
                <a:cs typeface="Arial" pitchFamily="34" charset="0"/>
              </a:rPr>
              <a:t>ПРОГРАММЫ МИКРОФИНАНСИРОВАНИЯ:</a:t>
            </a:r>
            <a:endParaRPr lang="ru-RU" sz="1600" b="1" i="1" dirty="0">
              <a:solidFill>
                <a:schemeClr val="tx2"/>
              </a:solidFill>
              <a:latin typeface="Arial" pitchFamily="34" charset="0"/>
              <a:cs typeface="Arial" pitchFamily="34" charset="0"/>
            </a:endParaRPr>
          </a:p>
          <a:p>
            <a:endParaRPr lang="ru-RU" sz="1600" b="1" dirty="0" smtClean="0">
              <a:solidFill>
                <a:schemeClr val="tx2"/>
              </a:solidFill>
              <a:latin typeface="Arial" pitchFamily="34" charset="0"/>
              <a:cs typeface="Arial" pitchFamily="34" charset="0"/>
            </a:endParaRPr>
          </a:p>
          <a:p>
            <a:pPr algn="ctr"/>
            <a:r>
              <a:rPr lang="ru-RU" sz="2400" b="1" dirty="0" smtClean="0">
                <a:latin typeface="Arial" pitchFamily="34" charset="0"/>
                <a:cs typeface="Arial" pitchFamily="34" charset="0"/>
              </a:rPr>
              <a:t>Сумма </a:t>
            </a:r>
          </a:p>
          <a:p>
            <a:pPr algn="ctr"/>
            <a:r>
              <a:rPr lang="ru-RU" sz="2400" b="1" i="1" dirty="0" smtClean="0">
                <a:latin typeface="Arial" pitchFamily="34" charset="0"/>
                <a:cs typeface="Arial" pitchFamily="34" charset="0"/>
              </a:rPr>
              <a:t>до </a:t>
            </a:r>
            <a:r>
              <a:rPr lang="ru-RU" sz="2400" b="1" i="1" dirty="0">
                <a:latin typeface="Arial" pitchFamily="34" charset="0"/>
                <a:cs typeface="Arial" pitchFamily="34" charset="0"/>
              </a:rPr>
              <a:t>3</a:t>
            </a:r>
            <a:r>
              <a:rPr lang="ru-RU" sz="2400" b="1" i="1" dirty="0" smtClean="0">
                <a:latin typeface="Arial" pitchFamily="34" charset="0"/>
                <a:cs typeface="Arial" pitchFamily="34" charset="0"/>
              </a:rPr>
              <a:t> млн. рублей</a:t>
            </a:r>
          </a:p>
          <a:p>
            <a:pPr algn="ctr"/>
            <a:endParaRPr lang="ru-RU" sz="2400" b="1" dirty="0">
              <a:latin typeface="Arial" pitchFamily="34" charset="0"/>
              <a:cs typeface="Arial" pitchFamily="34" charset="0"/>
            </a:endParaRPr>
          </a:p>
          <a:p>
            <a:pPr algn="ctr"/>
            <a:r>
              <a:rPr lang="ru-RU" sz="2400" b="1" dirty="0" smtClean="0">
                <a:latin typeface="Arial" pitchFamily="34" charset="0"/>
                <a:cs typeface="Arial" pitchFamily="34" charset="0"/>
              </a:rPr>
              <a:t>Ставка</a:t>
            </a:r>
          </a:p>
          <a:p>
            <a:pPr algn="ctr"/>
            <a:r>
              <a:rPr lang="ru-RU" sz="2400" b="1" i="1" dirty="0" smtClean="0">
                <a:latin typeface="Arial" pitchFamily="34" charset="0"/>
                <a:cs typeface="Arial" pitchFamily="34" charset="0"/>
              </a:rPr>
              <a:t>от 8% до 1</a:t>
            </a:r>
            <a:r>
              <a:rPr lang="en-US" sz="2400" b="1" i="1" dirty="0" smtClean="0">
                <a:latin typeface="Arial" pitchFamily="34" charset="0"/>
                <a:cs typeface="Arial" pitchFamily="34" charset="0"/>
              </a:rPr>
              <a:t>3</a:t>
            </a:r>
            <a:r>
              <a:rPr lang="ru-RU" sz="2400" b="1" i="1" dirty="0" smtClean="0">
                <a:latin typeface="Arial" pitchFamily="34" charset="0"/>
                <a:cs typeface="Arial" pitchFamily="34" charset="0"/>
              </a:rPr>
              <a:t>% годовых</a:t>
            </a:r>
          </a:p>
          <a:p>
            <a:pPr algn="ctr"/>
            <a:endParaRPr lang="ru-RU" sz="2400" b="1" dirty="0">
              <a:latin typeface="Arial" pitchFamily="34" charset="0"/>
              <a:cs typeface="Arial" pitchFamily="34" charset="0"/>
            </a:endParaRPr>
          </a:p>
          <a:p>
            <a:pPr algn="ctr"/>
            <a:r>
              <a:rPr lang="ru-RU" sz="2400" b="1" dirty="0" smtClean="0">
                <a:latin typeface="Arial" pitchFamily="34" charset="0"/>
                <a:cs typeface="Arial" pitchFamily="34" charset="0"/>
              </a:rPr>
              <a:t>Срок </a:t>
            </a:r>
            <a:endParaRPr lang="ru-RU" sz="2400" b="1" dirty="0">
              <a:latin typeface="Arial" pitchFamily="34" charset="0"/>
              <a:cs typeface="Arial" pitchFamily="34" charset="0"/>
            </a:endParaRPr>
          </a:p>
          <a:p>
            <a:pPr algn="ctr"/>
            <a:r>
              <a:rPr lang="ru-RU" sz="2400" b="1" dirty="0" smtClean="0">
                <a:latin typeface="Arial" pitchFamily="34" charset="0"/>
                <a:cs typeface="Arial" pitchFamily="34" charset="0"/>
              </a:rPr>
              <a:t>до 36 месяцев</a:t>
            </a:r>
          </a:p>
          <a:p>
            <a:pPr marL="285750" indent="-285750">
              <a:buFont typeface="Wingdings" pitchFamily="2" charset="2"/>
              <a:buChar char="§"/>
            </a:pPr>
            <a:endParaRPr lang="ru-RU" sz="1600" b="1" dirty="0" smtClean="0">
              <a:latin typeface="Arial" pitchFamily="34" charset="0"/>
              <a:cs typeface="Arial" pitchFamily="34" charset="0"/>
            </a:endParaRPr>
          </a:p>
        </p:txBody>
      </p:sp>
      <p:cxnSp>
        <p:nvCxnSpPr>
          <p:cNvPr id="13" name="Прямая соединительная линия 12"/>
          <p:cNvCxnSpPr/>
          <p:nvPr/>
        </p:nvCxnSpPr>
        <p:spPr bwMode="auto">
          <a:xfrm>
            <a:off x="5666524" y="2389731"/>
            <a:ext cx="40302" cy="4170733"/>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9580270" y="6556751"/>
            <a:ext cx="255198" cy="246221"/>
          </a:xfrm>
          <a:prstGeom prst="rect">
            <a:avLst/>
          </a:prstGeom>
          <a:noFill/>
        </p:spPr>
        <p:txBody>
          <a:bodyPr wrap="none" rtlCol="0">
            <a:spAutoFit/>
          </a:bodyPr>
          <a:lstStyle/>
          <a:p>
            <a:r>
              <a:rPr lang="ru-RU" sz="1000" b="1" dirty="0" smtClean="0">
                <a:solidFill>
                  <a:schemeClr val="tx2"/>
                </a:solidFill>
              </a:rPr>
              <a:t>1</a:t>
            </a:r>
            <a:endParaRPr lang="en-US" sz="1000" b="1" dirty="0">
              <a:solidFill>
                <a:schemeClr val="tx2"/>
              </a:solidFill>
            </a:endParaRPr>
          </a:p>
        </p:txBody>
      </p:sp>
      <p:sp>
        <p:nvSpPr>
          <p:cNvPr id="16" name="Прямоугольник 15"/>
          <p:cNvSpPr/>
          <p:nvPr/>
        </p:nvSpPr>
        <p:spPr>
          <a:xfrm>
            <a:off x="310552" y="2369372"/>
            <a:ext cx="5080959" cy="1354217"/>
          </a:xfrm>
          <a:prstGeom prst="rect">
            <a:avLst/>
          </a:prstGeom>
          <a:solidFill>
            <a:schemeClr val="accent1">
              <a:lumMod val="20000"/>
              <a:lumOff val="80000"/>
            </a:schemeClr>
          </a:solidFill>
        </p:spPr>
        <p:txBody>
          <a:bodyPr wrap="square">
            <a:spAutoFit/>
          </a:bodyPr>
          <a:lstStyle/>
          <a:p>
            <a:pPr algn="ctr"/>
            <a:r>
              <a:rPr lang="ru-RU" sz="1600" b="1" dirty="0" smtClean="0"/>
              <a:t>Единственным видом деятельности Фонда является микрофинансовая деятельность </a:t>
            </a:r>
            <a:r>
              <a:rPr lang="ru-RU" sz="1600" dirty="0" smtClean="0"/>
              <a:t>- предоставление микрозаймов субъектам малого и среднего предпринимательства Московской области </a:t>
            </a:r>
          </a:p>
        </p:txBody>
      </p:sp>
      <p:sp>
        <p:nvSpPr>
          <p:cNvPr id="17" name="Прямоугольник 16"/>
          <p:cNvSpPr/>
          <p:nvPr/>
        </p:nvSpPr>
        <p:spPr>
          <a:xfrm>
            <a:off x="319177" y="3860800"/>
            <a:ext cx="5080959" cy="1077218"/>
          </a:xfrm>
          <a:prstGeom prst="rect">
            <a:avLst/>
          </a:prstGeom>
          <a:solidFill>
            <a:schemeClr val="accent1">
              <a:lumMod val="20000"/>
              <a:lumOff val="80000"/>
            </a:schemeClr>
          </a:solidFill>
        </p:spPr>
        <p:txBody>
          <a:bodyPr wrap="square">
            <a:spAutoFit/>
          </a:bodyPr>
          <a:lstStyle/>
          <a:p>
            <a:pPr algn="ctr"/>
            <a:r>
              <a:rPr lang="ru-RU" sz="1600" dirty="0" smtClean="0"/>
              <a:t>Целью деятельности Фонда является </a:t>
            </a:r>
            <a:r>
              <a:rPr lang="ru-RU" sz="1600" b="1" dirty="0" smtClean="0"/>
              <a:t>обеспечение доступа </a:t>
            </a:r>
            <a:r>
              <a:rPr lang="ru-RU" sz="1600" dirty="0" smtClean="0"/>
              <a:t>субъектов малого и среднего предпринимательства  </a:t>
            </a:r>
            <a:r>
              <a:rPr lang="ru-RU" sz="1600" b="1" dirty="0" smtClean="0"/>
              <a:t>к финансовым ресурсам</a:t>
            </a:r>
            <a:endParaRPr lang="ru-RU" sz="1600" b="1" dirty="0"/>
          </a:p>
        </p:txBody>
      </p:sp>
      <p:sp>
        <p:nvSpPr>
          <p:cNvPr id="18" name="Прямоугольник 17"/>
          <p:cNvSpPr/>
          <p:nvPr/>
        </p:nvSpPr>
        <p:spPr>
          <a:xfrm>
            <a:off x="319176" y="5755328"/>
            <a:ext cx="5080959" cy="830997"/>
          </a:xfrm>
          <a:prstGeom prst="rect">
            <a:avLst/>
          </a:prstGeom>
          <a:solidFill>
            <a:schemeClr val="accent1">
              <a:lumMod val="20000"/>
              <a:lumOff val="80000"/>
            </a:schemeClr>
          </a:solidFill>
        </p:spPr>
        <p:txBody>
          <a:bodyPr wrap="square">
            <a:spAutoFit/>
          </a:bodyPr>
          <a:lstStyle/>
          <a:p>
            <a:pPr algn="ctr"/>
            <a:r>
              <a:rPr lang="ru-RU" sz="1600" dirty="0" smtClean="0"/>
              <a:t>Капитализация фонда за счет субсидии – </a:t>
            </a:r>
            <a:r>
              <a:rPr lang="ru-RU" sz="1600" b="1" dirty="0" smtClean="0"/>
              <a:t>304,4 млн. руб.</a:t>
            </a:r>
            <a:r>
              <a:rPr lang="ru-RU" sz="1600" dirty="0" smtClean="0"/>
              <a:t> (100 млн. – региональный, 204,4 млн. –федеральный бюджет)</a:t>
            </a:r>
          </a:p>
        </p:txBody>
      </p:sp>
      <p:sp>
        <p:nvSpPr>
          <p:cNvPr id="19" name="Прямоугольник 18"/>
          <p:cNvSpPr/>
          <p:nvPr/>
        </p:nvSpPr>
        <p:spPr>
          <a:xfrm>
            <a:off x="319177" y="5039075"/>
            <a:ext cx="5080959" cy="584775"/>
          </a:xfrm>
          <a:prstGeom prst="rect">
            <a:avLst/>
          </a:prstGeom>
          <a:solidFill>
            <a:schemeClr val="accent1">
              <a:lumMod val="20000"/>
              <a:lumOff val="80000"/>
            </a:schemeClr>
          </a:solidFill>
        </p:spPr>
        <p:txBody>
          <a:bodyPr wrap="square">
            <a:spAutoFit/>
          </a:bodyPr>
          <a:lstStyle/>
          <a:p>
            <a:pPr algn="ctr"/>
            <a:r>
              <a:rPr lang="ru-RU" sz="1600" dirty="0" smtClean="0"/>
              <a:t>Фонд состоит в государственном реестре микрофинансовых организаций Банка России</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Содержимое 2"/>
          <p:cNvSpPr txBox="1">
            <a:spLocks/>
          </p:cNvSpPr>
          <p:nvPr/>
        </p:nvSpPr>
        <p:spPr>
          <a:xfrm>
            <a:off x="526021" y="1574700"/>
            <a:ext cx="4766488" cy="4870043"/>
          </a:xfrm>
          <a:prstGeom prst="rect">
            <a:avLst/>
          </a:prstGeom>
          <a:solidFill>
            <a:schemeClr val="bg1"/>
          </a:solidFill>
        </p:spPr>
        <p:txBody>
          <a:bodyPr lIns="72000" rIns="72000"/>
          <a:lstStyle/>
          <a:p>
            <a:pPr marL="180000" lvl="2" indent="-285750">
              <a:buFont typeface="Wingdings" panose="05000000000000000000" pitchFamily="2" charset="2"/>
              <a:buChar char="ü"/>
              <a:defRPr/>
            </a:pPr>
            <a:r>
              <a:rPr lang="ru-RU" b="1" dirty="0" smtClean="0">
                <a:latin typeface="Arial" charset="0"/>
                <a:cs typeface="+mn-cs"/>
              </a:rPr>
              <a:t>низкая</a:t>
            </a:r>
            <a:r>
              <a:rPr lang="ru-RU" dirty="0" smtClean="0">
                <a:latin typeface="Arial" charset="0"/>
                <a:cs typeface="+mn-cs"/>
              </a:rPr>
              <a:t> процентная ставка </a:t>
            </a:r>
            <a:r>
              <a:rPr lang="ru-RU" i="1" dirty="0" smtClean="0">
                <a:latin typeface="Arial" charset="0"/>
                <a:cs typeface="+mn-cs"/>
              </a:rPr>
              <a:t>(8% - 13%), </a:t>
            </a:r>
            <a:r>
              <a:rPr lang="ru-RU" dirty="0" smtClean="0">
                <a:cs typeface="+mn-cs"/>
              </a:rPr>
              <a:t>без</a:t>
            </a:r>
            <a:r>
              <a:rPr lang="ru-RU" dirty="0" smtClean="0">
                <a:latin typeface="Arial" charset="0"/>
                <a:cs typeface="+mn-cs"/>
              </a:rPr>
              <a:t> дополнительных комиссий</a:t>
            </a:r>
          </a:p>
          <a:p>
            <a:pPr marL="180000" lvl="2" indent="-285750">
              <a:buFont typeface="Wingdings" panose="05000000000000000000" pitchFamily="2" charset="2"/>
              <a:buChar char="ü"/>
              <a:defRPr/>
            </a:pPr>
            <a:endParaRPr lang="ru-RU" dirty="0" smtClean="0">
              <a:latin typeface="Arial" charset="0"/>
              <a:cs typeface="+mn-cs"/>
            </a:endParaRPr>
          </a:p>
          <a:p>
            <a:pPr marL="180000" lvl="2" indent="-342900">
              <a:buFont typeface="Wingdings" panose="05000000000000000000" pitchFamily="2" charset="2"/>
              <a:buChar char="ü"/>
              <a:defRPr/>
            </a:pPr>
            <a:r>
              <a:rPr lang="ru-RU" b="1" dirty="0" smtClean="0">
                <a:cs typeface="+mn-cs"/>
              </a:rPr>
              <a:t>сокращенный</a:t>
            </a:r>
            <a:r>
              <a:rPr lang="ru-RU" dirty="0" smtClean="0">
                <a:latin typeface="Arial" charset="0"/>
                <a:cs typeface="+mn-cs"/>
              </a:rPr>
              <a:t> пакет документов</a:t>
            </a:r>
          </a:p>
          <a:p>
            <a:pPr marL="180000" lvl="2" indent="-342900">
              <a:buFont typeface="Wingdings" panose="05000000000000000000" pitchFamily="2" charset="2"/>
              <a:buChar char="ü"/>
              <a:defRPr/>
            </a:pPr>
            <a:endParaRPr lang="ru-RU" dirty="0" smtClean="0">
              <a:latin typeface="Arial" charset="0"/>
              <a:cs typeface="+mn-cs"/>
            </a:endParaRPr>
          </a:p>
          <a:p>
            <a:pPr marL="180000" lvl="2" indent="-342900">
              <a:buFont typeface="Wingdings" panose="05000000000000000000" pitchFamily="2" charset="2"/>
              <a:buChar char="ü"/>
              <a:defRPr/>
            </a:pPr>
            <a:r>
              <a:rPr lang="ru-RU" dirty="0" smtClean="0">
                <a:latin typeface="Arial" charset="0"/>
                <a:cs typeface="+mn-cs"/>
              </a:rPr>
              <a:t>широкий спектр принимаемого обеспечения</a:t>
            </a:r>
          </a:p>
          <a:p>
            <a:pPr marL="180000" lvl="2" indent="-342900">
              <a:buFont typeface="Wingdings" panose="05000000000000000000" pitchFamily="2" charset="2"/>
              <a:buChar char="ü"/>
              <a:defRPr/>
            </a:pPr>
            <a:endParaRPr lang="ru-RU" dirty="0" smtClean="0">
              <a:latin typeface="Arial" charset="0"/>
              <a:cs typeface="+mn-cs"/>
            </a:endParaRPr>
          </a:p>
          <a:p>
            <a:pPr marL="180000" lvl="2" indent="-342900">
              <a:buFont typeface="Wingdings" panose="05000000000000000000" pitchFamily="2" charset="2"/>
              <a:buChar char="ü"/>
              <a:defRPr/>
            </a:pPr>
            <a:r>
              <a:rPr lang="ru-RU" b="1" dirty="0" smtClean="0">
                <a:latin typeface="Arial" charset="0"/>
                <a:cs typeface="+mn-cs"/>
              </a:rPr>
              <a:t>минимальный</a:t>
            </a:r>
            <a:r>
              <a:rPr lang="ru-RU" dirty="0" smtClean="0">
                <a:latin typeface="Arial" charset="0"/>
                <a:cs typeface="+mn-cs"/>
              </a:rPr>
              <a:t> срок рассмотрения заявки </a:t>
            </a:r>
            <a:r>
              <a:rPr lang="ru-RU" i="1" dirty="0" smtClean="0">
                <a:latin typeface="Arial" charset="0"/>
                <a:cs typeface="+mn-cs"/>
              </a:rPr>
              <a:t>(от 2 до 10 дней)</a:t>
            </a:r>
          </a:p>
          <a:p>
            <a:pPr marL="180000" lvl="2" indent="-342900">
              <a:buFont typeface="Wingdings" panose="05000000000000000000" pitchFamily="2" charset="2"/>
              <a:buChar char="ü"/>
              <a:defRPr/>
            </a:pPr>
            <a:endParaRPr lang="ru-RU" i="1" dirty="0" smtClean="0">
              <a:latin typeface="Arial" charset="0"/>
              <a:cs typeface="+mn-cs"/>
            </a:endParaRPr>
          </a:p>
          <a:p>
            <a:pPr marL="180000" lvl="2" indent="-342900">
              <a:buFont typeface="Wingdings" panose="05000000000000000000" pitchFamily="2" charset="2"/>
              <a:buChar char="ü"/>
              <a:defRPr/>
            </a:pPr>
            <a:r>
              <a:rPr lang="ru-RU" b="1" dirty="0" smtClean="0">
                <a:latin typeface="Arial" charset="0"/>
                <a:cs typeface="+mn-cs"/>
              </a:rPr>
              <a:t>гибкий</a:t>
            </a:r>
            <a:r>
              <a:rPr lang="ru-RU" dirty="0" smtClean="0">
                <a:latin typeface="Arial" charset="0"/>
                <a:cs typeface="+mn-cs"/>
              </a:rPr>
              <a:t> график возврата займа </a:t>
            </a:r>
            <a:r>
              <a:rPr lang="ru-RU" i="1" dirty="0" smtClean="0">
                <a:latin typeface="Arial" charset="0"/>
                <a:cs typeface="+mn-cs"/>
              </a:rPr>
              <a:t>(возможна отсрочка погашения)</a:t>
            </a:r>
          </a:p>
          <a:p>
            <a:pPr marL="0" lvl="2" indent="0">
              <a:defRPr/>
            </a:pPr>
            <a:endParaRPr lang="ru-RU" i="1" dirty="0" smtClean="0">
              <a:latin typeface="Arial" charset="0"/>
              <a:cs typeface="+mn-cs"/>
            </a:endParaRPr>
          </a:p>
          <a:p>
            <a:pPr marL="180000" lvl="2" indent="-342900">
              <a:buFont typeface="Wingdings" panose="05000000000000000000" pitchFamily="2" charset="2"/>
              <a:buChar char="ü"/>
              <a:defRPr/>
            </a:pPr>
            <a:r>
              <a:rPr lang="ru-RU" dirty="0" smtClean="0">
                <a:latin typeface="Arial" charset="0"/>
                <a:cs typeface="+mn-cs"/>
              </a:rPr>
              <a:t>досрочное погашение </a:t>
            </a:r>
            <a:r>
              <a:rPr lang="ru-RU" b="1" dirty="0" smtClean="0">
                <a:latin typeface="Arial" charset="0"/>
                <a:cs typeface="+mn-cs"/>
              </a:rPr>
              <a:t>без комиссий</a:t>
            </a:r>
          </a:p>
          <a:p>
            <a:pPr marL="180000" lvl="2" indent="-342900">
              <a:buFont typeface="Wingdings" panose="05000000000000000000" pitchFamily="2" charset="2"/>
              <a:buChar char="ü"/>
              <a:defRPr/>
            </a:pPr>
            <a:endParaRPr lang="ru-RU" dirty="0" smtClean="0">
              <a:latin typeface="Arial" charset="0"/>
              <a:cs typeface="+mn-cs"/>
            </a:endParaRPr>
          </a:p>
          <a:p>
            <a:pPr marL="180000" lvl="2" indent="-342900">
              <a:buFont typeface="Wingdings" panose="05000000000000000000" pitchFamily="2" charset="2"/>
              <a:buChar char="ü"/>
              <a:defRPr/>
            </a:pPr>
            <a:r>
              <a:rPr lang="ru-RU" dirty="0" smtClean="0">
                <a:latin typeface="Arial" charset="0"/>
                <a:cs typeface="+mn-cs"/>
              </a:rPr>
              <a:t>финансирование начинающего бизнеса</a:t>
            </a:r>
          </a:p>
          <a:p>
            <a:pPr indent="457200">
              <a:defRPr/>
            </a:pPr>
            <a:endParaRPr lang="ru-RU" sz="1600" dirty="0">
              <a:latin typeface="Arial" charset="0"/>
              <a:cs typeface="+mn-cs"/>
            </a:endParaRPr>
          </a:p>
          <a:p>
            <a:pPr>
              <a:defRPr/>
            </a:pPr>
            <a:endParaRPr lang="ru-RU" sz="1600" dirty="0">
              <a:latin typeface="Arial" charset="0"/>
              <a:cs typeface="+mn-cs"/>
            </a:endParaRPr>
          </a:p>
        </p:txBody>
      </p:sp>
      <p:sp>
        <p:nvSpPr>
          <p:cNvPr id="5" name="Скругленный прямоугольник 4"/>
          <p:cNvSpPr/>
          <p:nvPr/>
        </p:nvSpPr>
        <p:spPr bwMode="auto">
          <a:xfrm>
            <a:off x="526020" y="2871913"/>
            <a:ext cx="4342541" cy="758349"/>
          </a:xfrm>
          <a:prstGeom prst="roundRect">
            <a:avLst/>
          </a:prstGeom>
          <a:solidFill>
            <a:schemeClr val="bg1">
              <a:alpha val="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200" b="0" i="1" u="none" strike="noStrike" cap="none" normalizeH="0" baseline="0" smtClean="0">
              <a:ln>
                <a:noFill/>
              </a:ln>
              <a:solidFill>
                <a:schemeClr val="tx1"/>
              </a:solidFill>
              <a:effectLst/>
              <a:latin typeface="Arial" charset="0"/>
            </a:endParaRPr>
          </a:p>
        </p:txBody>
      </p:sp>
      <p:sp>
        <p:nvSpPr>
          <p:cNvPr id="8193" name="Title 1"/>
          <p:cNvSpPr>
            <a:spLocks noGrp="1"/>
          </p:cNvSpPr>
          <p:nvPr>
            <p:ph type="title"/>
          </p:nvPr>
        </p:nvSpPr>
        <p:spPr>
          <a:xfrm>
            <a:off x="274195" y="327242"/>
            <a:ext cx="9240837" cy="369332"/>
          </a:xfrm>
        </p:spPr>
        <p:txBody>
          <a:bodyPr/>
          <a:lstStyle/>
          <a:p>
            <a:pPr algn="ctr"/>
            <a:r>
              <a:rPr lang="ru-RU" sz="2400" dirty="0" smtClean="0">
                <a:latin typeface="Arial Narrow" pitchFamily="34" charset="0"/>
              </a:rPr>
              <a:t>Московский областной фонд развития микрофинансирования</a:t>
            </a:r>
            <a:endParaRPr lang="en-US" sz="2400" dirty="0" smtClean="0">
              <a:latin typeface="Arial Narrow" pitchFamily="34" charset="0"/>
            </a:endParaRPr>
          </a:p>
        </p:txBody>
      </p:sp>
      <p:sp>
        <p:nvSpPr>
          <p:cNvPr id="22" name="TextBox 21"/>
          <p:cNvSpPr txBox="1"/>
          <p:nvPr/>
        </p:nvSpPr>
        <p:spPr>
          <a:xfrm>
            <a:off x="9580270" y="6556751"/>
            <a:ext cx="255198" cy="246221"/>
          </a:xfrm>
          <a:prstGeom prst="rect">
            <a:avLst/>
          </a:prstGeom>
          <a:noFill/>
        </p:spPr>
        <p:txBody>
          <a:bodyPr wrap="none" rtlCol="0">
            <a:spAutoFit/>
          </a:bodyPr>
          <a:lstStyle/>
          <a:p>
            <a:r>
              <a:rPr lang="ru-RU" sz="1000" b="1" dirty="0">
                <a:solidFill>
                  <a:schemeClr val="tx2"/>
                </a:solidFill>
              </a:rPr>
              <a:t>2</a:t>
            </a:r>
            <a:endParaRPr lang="en-US" sz="1000" b="1" dirty="0">
              <a:solidFill>
                <a:schemeClr val="tx2"/>
              </a:solidFill>
            </a:endParaRPr>
          </a:p>
        </p:txBody>
      </p:sp>
      <p:sp>
        <p:nvSpPr>
          <p:cNvPr id="4" name="Стрелка вправо 3"/>
          <p:cNvSpPr/>
          <p:nvPr/>
        </p:nvSpPr>
        <p:spPr bwMode="auto">
          <a:xfrm>
            <a:off x="4868562" y="3119281"/>
            <a:ext cx="818272" cy="263611"/>
          </a:xfrm>
          <a:prstGeom prst="rightArrow">
            <a:avLst>
              <a:gd name="adj1" fmla="val 50000"/>
              <a:gd name="adj2" fmla="val 150000"/>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200" b="0" i="1" u="none" strike="noStrike" cap="none" normalizeH="0" baseline="0" smtClean="0">
              <a:ln>
                <a:noFill/>
              </a:ln>
              <a:solidFill>
                <a:schemeClr val="tx1"/>
              </a:solidFill>
              <a:effectLst/>
              <a:latin typeface="Arial" charset="0"/>
            </a:endParaRPr>
          </a:p>
        </p:txBody>
      </p:sp>
      <p:sp>
        <p:nvSpPr>
          <p:cNvPr id="6" name="TextBox 5"/>
          <p:cNvSpPr txBox="1"/>
          <p:nvPr/>
        </p:nvSpPr>
        <p:spPr>
          <a:xfrm>
            <a:off x="711200" y="976541"/>
            <a:ext cx="8919035" cy="400110"/>
          </a:xfrm>
          <a:prstGeom prst="rect">
            <a:avLst/>
          </a:prstGeom>
          <a:noFill/>
        </p:spPr>
        <p:txBody>
          <a:bodyPr wrap="square" rtlCol="0">
            <a:spAutoFit/>
          </a:bodyPr>
          <a:lstStyle/>
          <a:p>
            <a:pPr algn="ctr"/>
            <a:r>
              <a:rPr lang="ru-RU" sz="2000" b="1" dirty="0" smtClean="0"/>
              <a:t>Преимущества программы Фонда</a:t>
            </a:r>
            <a:endParaRPr lang="ru-RU" sz="2000" b="1" dirty="0"/>
          </a:p>
        </p:txBody>
      </p:sp>
      <p:sp>
        <p:nvSpPr>
          <p:cNvPr id="8" name="Скругленный прямоугольник 7"/>
          <p:cNvSpPr/>
          <p:nvPr/>
        </p:nvSpPr>
        <p:spPr bwMode="auto">
          <a:xfrm>
            <a:off x="5686834" y="1668099"/>
            <a:ext cx="4056301" cy="4776644"/>
          </a:xfrm>
          <a:prstGeom prst="round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200" b="0" i="1" u="none" strike="noStrike" cap="none" normalizeH="0" baseline="0" dirty="0" smtClean="0">
              <a:ln>
                <a:noFill/>
              </a:ln>
              <a:solidFill>
                <a:schemeClr val="tx1"/>
              </a:solidFill>
              <a:effectLst/>
              <a:latin typeface="Arial" charset="0"/>
            </a:endParaRPr>
          </a:p>
        </p:txBody>
      </p:sp>
      <p:sp>
        <p:nvSpPr>
          <p:cNvPr id="9" name="TextBox 8"/>
          <p:cNvSpPr txBox="1"/>
          <p:nvPr/>
        </p:nvSpPr>
        <p:spPr>
          <a:xfrm>
            <a:off x="5979310" y="1724022"/>
            <a:ext cx="3650925" cy="2954655"/>
          </a:xfrm>
          <a:prstGeom prst="rect">
            <a:avLst/>
          </a:prstGeom>
          <a:noFill/>
        </p:spPr>
        <p:txBody>
          <a:bodyPr wrap="square" rtlCol="0">
            <a:spAutoFit/>
          </a:bodyPr>
          <a:lstStyle/>
          <a:p>
            <a:pPr marL="285750" indent="-285750">
              <a:lnSpc>
                <a:spcPct val="150000"/>
              </a:lnSpc>
              <a:spcBef>
                <a:spcPts val="0"/>
              </a:spcBef>
              <a:spcAft>
                <a:spcPts val="0"/>
              </a:spcAft>
              <a:buFont typeface="Arial" panose="020B0604020202020204" pitchFamily="34" charset="0"/>
              <a:buChar char="•"/>
            </a:pPr>
            <a:r>
              <a:rPr lang="ru-RU" sz="1600" dirty="0" smtClean="0">
                <a:solidFill>
                  <a:srgbClr val="000000"/>
                </a:solidFill>
                <a:latin typeface="+mn-lt"/>
                <a:ea typeface="Times New Roman"/>
                <a:cs typeface="Times New Roman"/>
              </a:rPr>
              <a:t>залог собственного имущества</a:t>
            </a:r>
          </a:p>
          <a:p>
            <a:pPr algn="ctr">
              <a:lnSpc>
                <a:spcPct val="150000"/>
              </a:lnSpc>
              <a:spcBef>
                <a:spcPts val="0"/>
              </a:spcBef>
              <a:spcAft>
                <a:spcPts val="0"/>
              </a:spcAft>
            </a:pPr>
            <a:r>
              <a:rPr lang="ru-RU" sz="1600" dirty="0" smtClean="0">
                <a:solidFill>
                  <a:srgbClr val="000000"/>
                </a:solidFill>
                <a:latin typeface="+mn-lt"/>
                <a:ea typeface="Times New Roman"/>
                <a:cs typeface="Times New Roman"/>
              </a:rPr>
              <a:t>или</a:t>
            </a:r>
          </a:p>
          <a:p>
            <a:pPr marL="285750" indent="-285750">
              <a:lnSpc>
                <a:spcPct val="150000"/>
              </a:lnSpc>
              <a:spcBef>
                <a:spcPts val="0"/>
              </a:spcBef>
              <a:spcAft>
                <a:spcPts val="0"/>
              </a:spcAft>
              <a:buFont typeface="Arial" panose="020B0604020202020204" pitchFamily="34" charset="0"/>
              <a:buChar char="•"/>
            </a:pPr>
            <a:r>
              <a:rPr lang="ru-RU" sz="1600" dirty="0" smtClean="0">
                <a:solidFill>
                  <a:srgbClr val="000000"/>
                </a:solidFill>
                <a:latin typeface="+mn-lt"/>
                <a:ea typeface="Times New Roman"/>
                <a:cs typeface="Times New Roman"/>
              </a:rPr>
              <a:t>залог имущества третьих лиц (юридических или физических)</a:t>
            </a:r>
          </a:p>
          <a:p>
            <a:pPr algn="ctr">
              <a:lnSpc>
                <a:spcPct val="150000"/>
              </a:lnSpc>
              <a:spcBef>
                <a:spcPts val="0"/>
              </a:spcBef>
              <a:spcAft>
                <a:spcPts val="0"/>
              </a:spcAft>
            </a:pPr>
            <a:r>
              <a:rPr lang="ru-RU" sz="1600" dirty="0" smtClean="0">
                <a:solidFill>
                  <a:srgbClr val="000000"/>
                </a:solidFill>
                <a:latin typeface="+mn-lt"/>
                <a:ea typeface="Times New Roman"/>
                <a:cs typeface="Times New Roman"/>
              </a:rPr>
              <a:t>или</a:t>
            </a:r>
            <a:endParaRPr lang="ru-RU" sz="1600" dirty="0" smtClean="0">
              <a:latin typeface="+mn-lt"/>
              <a:ea typeface="Times New Roman"/>
              <a:cs typeface="Times New Roman"/>
            </a:endParaRPr>
          </a:p>
          <a:p>
            <a:pPr marL="285750" indent="-285750">
              <a:lnSpc>
                <a:spcPct val="150000"/>
              </a:lnSpc>
              <a:spcBef>
                <a:spcPts val="0"/>
              </a:spcBef>
              <a:spcAft>
                <a:spcPts val="0"/>
              </a:spcAft>
              <a:buFont typeface="Arial" panose="020B0604020202020204" pitchFamily="34" charset="0"/>
              <a:buChar char="•"/>
            </a:pPr>
            <a:r>
              <a:rPr lang="ru-RU" sz="1600" dirty="0" smtClean="0">
                <a:solidFill>
                  <a:srgbClr val="000000"/>
                </a:solidFill>
                <a:latin typeface="+mn-lt"/>
                <a:ea typeface="Times New Roman"/>
                <a:cs typeface="Times New Roman"/>
              </a:rPr>
              <a:t>поручительство третьих лиц  </a:t>
            </a:r>
            <a:r>
              <a:rPr lang="ru-RU" sz="1600" dirty="0">
                <a:solidFill>
                  <a:srgbClr val="000000"/>
                </a:solidFill>
                <a:ea typeface="Times New Roman"/>
                <a:cs typeface="Times New Roman"/>
              </a:rPr>
              <a:t>(юридических или физических</a:t>
            </a:r>
            <a:r>
              <a:rPr lang="ru-RU" sz="1600" dirty="0" smtClean="0">
                <a:solidFill>
                  <a:srgbClr val="000000"/>
                </a:solidFill>
                <a:ea typeface="Times New Roman"/>
                <a:cs typeface="Times New Roman"/>
              </a:rPr>
              <a:t>)</a:t>
            </a:r>
            <a:endParaRPr lang="ru-RU" sz="1600" dirty="0">
              <a:latin typeface="+mn-lt"/>
              <a:ea typeface="Times New Roman"/>
              <a:cs typeface="Times New Roman"/>
            </a:endParaRPr>
          </a:p>
          <a:p>
            <a:endParaRPr lang="ru-RU" dirty="0"/>
          </a:p>
        </p:txBody>
      </p:sp>
      <p:pic>
        <p:nvPicPr>
          <p:cNvPr id="2" name="Рисунок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06316" y="4344201"/>
            <a:ext cx="1434743" cy="957691"/>
          </a:xfrm>
          <a:prstGeom prst="rect">
            <a:avLst/>
          </a:prstGeom>
        </p:spPr>
      </p:pic>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214849" y="4335370"/>
            <a:ext cx="1088424" cy="1088424"/>
          </a:xfrm>
          <a:prstGeom prst="rect">
            <a:avLst/>
          </a:prstGeom>
        </p:spPr>
      </p:pic>
      <p:pic>
        <p:nvPicPr>
          <p:cNvPr id="7" name="Рисунок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268417" y="4278301"/>
            <a:ext cx="1452652" cy="1089489"/>
          </a:xfrm>
          <a:prstGeom prst="rect">
            <a:avLst/>
          </a:prstGeom>
        </p:spPr>
      </p:pic>
      <p:pic>
        <p:nvPicPr>
          <p:cNvPr id="10" name="Рисунок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214188" y="5429949"/>
            <a:ext cx="1073820" cy="751674"/>
          </a:xfrm>
          <a:prstGeom prst="rect">
            <a:avLst/>
          </a:prstGeom>
        </p:spPr>
      </p:pic>
      <p:pic>
        <p:nvPicPr>
          <p:cNvPr id="11" name="Рисунок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297571" y="5301892"/>
            <a:ext cx="1225550" cy="918648"/>
          </a:xfrm>
          <a:prstGeom prst="rect">
            <a:avLst/>
          </a:prstGeom>
        </p:spPr>
      </p:pic>
    </p:spTree>
    <p:extLst>
      <p:ext uri="{BB962C8B-B14F-4D97-AF65-F5344CB8AC3E}">
        <p14:creationId xmlns:p14="http://schemas.microsoft.com/office/powerpoint/2010/main" val="3535563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7" name="Rectangle 11"/>
          <p:cNvSpPr>
            <a:spLocks noChangeArrowheads="1"/>
          </p:cNvSpPr>
          <p:nvPr>
            <p:custDataLst>
              <p:tags r:id="rId1"/>
            </p:custDataLst>
          </p:nvPr>
        </p:nvSpPr>
        <p:spPr bwMode="auto">
          <a:xfrm>
            <a:off x="4243388" y="1431925"/>
            <a:ext cx="1647825" cy="430213"/>
          </a:xfrm>
          <a:prstGeom prst="rect">
            <a:avLst/>
          </a:prstGeom>
          <a:noFill/>
          <a:ln w="9525">
            <a:noFill/>
            <a:miter lim="800000"/>
            <a:headEnd/>
            <a:tailEnd/>
          </a:ln>
        </p:spPr>
        <p:txBody>
          <a:bodyPr lIns="0" tIns="0" rIns="0" bIns="0" anchor="ctr">
            <a:spAutoFit/>
          </a:bodyPr>
          <a:lstStyle/>
          <a:p>
            <a:pPr defTabSz="893763">
              <a:buSzPct val="120000"/>
            </a:pPr>
            <a:r>
              <a:rPr lang="ru-RU" sz="1400" b="1" dirty="0">
                <a:solidFill>
                  <a:schemeClr val="bg1"/>
                </a:solidFill>
              </a:rPr>
              <a:t>Этап 3</a:t>
            </a:r>
          </a:p>
          <a:p>
            <a:pPr defTabSz="893763">
              <a:buSzPct val="120000"/>
            </a:pPr>
            <a:r>
              <a:rPr lang="ru-RU" sz="1400" b="1" dirty="0">
                <a:solidFill>
                  <a:schemeClr val="bg1"/>
                </a:solidFill>
              </a:rPr>
              <a:t>Название этапа 3</a:t>
            </a:r>
            <a:endParaRPr lang="en-AU" sz="1400" b="1" dirty="0">
              <a:solidFill>
                <a:schemeClr val="bg1"/>
              </a:solidFill>
            </a:endParaRPr>
          </a:p>
        </p:txBody>
      </p:sp>
      <p:sp>
        <p:nvSpPr>
          <p:cNvPr id="7179" name="Rectangle 14"/>
          <p:cNvSpPr>
            <a:spLocks noChangeArrowheads="1"/>
          </p:cNvSpPr>
          <p:nvPr>
            <p:custDataLst>
              <p:tags r:id="rId2"/>
            </p:custDataLst>
          </p:nvPr>
        </p:nvSpPr>
        <p:spPr bwMode="auto">
          <a:xfrm>
            <a:off x="6107113" y="1431925"/>
            <a:ext cx="1704975" cy="430213"/>
          </a:xfrm>
          <a:prstGeom prst="rect">
            <a:avLst/>
          </a:prstGeom>
          <a:noFill/>
          <a:ln w="9525">
            <a:noFill/>
            <a:miter lim="800000"/>
            <a:headEnd/>
            <a:tailEnd/>
          </a:ln>
        </p:spPr>
        <p:txBody>
          <a:bodyPr lIns="0" tIns="0" rIns="0" bIns="0" anchor="ctr">
            <a:spAutoFit/>
          </a:bodyPr>
          <a:lstStyle/>
          <a:p>
            <a:pPr defTabSz="893763">
              <a:buSzPct val="120000"/>
            </a:pPr>
            <a:r>
              <a:rPr lang="ru-RU" sz="1400" b="1">
                <a:solidFill>
                  <a:schemeClr val="bg1"/>
                </a:solidFill>
              </a:rPr>
              <a:t>Этап 4</a:t>
            </a:r>
          </a:p>
          <a:p>
            <a:pPr defTabSz="893763">
              <a:buSzPct val="120000"/>
            </a:pPr>
            <a:r>
              <a:rPr lang="en-US" sz="1400" b="1">
                <a:solidFill>
                  <a:schemeClr val="bg1"/>
                </a:solidFill>
              </a:rPr>
              <a:t>Н</a:t>
            </a:r>
            <a:r>
              <a:rPr lang="ru-RU" sz="1400" b="1">
                <a:solidFill>
                  <a:schemeClr val="bg1"/>
                </a:solidFill>
              </a:rPr>
              <a:t>азвание этапа 4</a:t>
            </a:r>
            <a:endParaRPr lang="en-AU" sz="1400" b="1">
              <a:solidFill>
                <a:schemeClr val="bg1"/>
              </a:solidFill>
            </a:endParaRPr>
          </a:p>
        </p:txBody>
      </p:sp>
      <p:sp>
        <p:nvSpPr>
          <p:cNvPr id="7181" name="Rectangle 17"/>
          <p:cNvSpPr>
            <a:spLocks noChangeArrowheads="1"/>
          </p:cNvSpPr>
          <p:nvPr>
            <p:custDataLst>
              <p:tags r:id="rId3"/>
            </p:custDataLst>
          </p:nvPr>
        </p:nvSpPr>
        <p:spPr bwMode="auto">
          <a:xfrm>
            <a:off x="7972425" y="1431925"/>
            <a:ext cx="1717675" cy="430213"/>
          </a:xfrm>
          <a:prstGeom prst="rect">
            <a:avLst/>
          </a:prstGeom>
          <a:noFill/>
          <a:ln w="9525">
            <a:noFill/>
            <a:miter lim="800000"/>
            <a:headEnd/>
            <a:tailEnd/>
          </a:ln>
        </p:spPr>
        <p:txBody>
          <a:bodyPr lIns="0" tIns="0" rIns="0" bIns="0" anchor="ctr">
            <a:spAutoFit/>
          </a:bodyPr>
          <a:lstStyle/>
          <a:p>
            <a:pPr defTabSz="893763">
              <a:buSzPct val="120000"/>
            </a:pPr>
            <a:r>
              <a:rPr lang="ru-RU" sz="1400" b="1">
                <a:solidFill>
                  <a:schemeClr val="bg1"/>
                </a:solidFill>
              </a:rPr>
              <a:t>Этап 5</a:t>
            </a:r>
          </a:p>
          <a:p>
            <a:pPr defTabSz="893763">
              <a:buSzPct val="120000"/>
            </a:pPr>
            <a:r>
              <a:rPr lang="en-US" sz="1400" b="1">
                <a:solidFill>
                  <a:schemeClr val="bg1"/>
                </a:solidFill>
              </a:rPr>
              <a:t>Н</a:t>
            </a:r>
            <a:r>
              <a:rPr lang="ru-RU" sz="1400" b="1">
                <a:solidFill>
                  <a:schemeClr val="bg1"/>
                </a:solidFill>
              </a:rPr>
              <a:t>азвание этапа 5</a:t>
            </a:r>
            <a:endParaRPr lang="en-AU" sz="1400" b="1">
              <a:solidFill>
                <a:schemeClr val="bg1"/>
              </a:solidFill>
            </a:endParaRPr>
          </a:p>
        </p:txBody>
      </p:sp>
      <p:sp>
        <p:nvSpPr>
          <p:cNvPr id="26" name="Заголовок 25"/>
          <p:cNvSpPr>
            <a:spLocks noGrp="1"/>
          </p:cNvSpPr>
          <p:nvPr>
            <p:ph type="title"/>
          </p:nvPr>
        </p:nvSpPr>
        <p:spPr>
          <a:xfrm>
            <a:off x="209760" y="342190"/>
            <a:ext cx="9240837" cy="369332"/>
          </a:xfrm>
        </p:spPr>
        <p:txBody>
          <a:bodyPr/>
          <a:lstStyle/>
          <a:p>
            <a:pPr algn="ctr"/>
            <a:r>
              <a:rPr lang="ru-RU" sz="2400" dirty="0" smtClean="0">
                <a:latin typeface="Arial Narrow" pitchFamily="34" charset="0"/>
              </a:rPr>
              <a:t>Московский областной фонд развития микрофинансирования</a:t>
            </a:r>
            <a:endParaRPr lang="ru-RU" sz="2400" dirty="0">
              <a:latin typeface="Arial Narrow" pitchFamily="34" charset="0"/>
            </a:endParaRPr>
          </a:p>
        </p:txBody>
      </p:sp>
      <p:sp>
        <p:nvSpPr>
          <p:cNvPr id="9" name="TextBox 8"/>
          <p:cNvSpPr txBox="1"/>
          <p:nvPr/>
        </p:nvSpPr>
        <p:spPr>
          <a:xfrm>
            <a:off x="9456625" y="6461861"/>
            <a:ext cx="255198" cy="246221"/>
          </a:xfrm>
          <a:prstGeom prst="rect">
            <a:avLst/>
          </a:prstGeom>
          <a:noFill/>
        </p:spPr>
        <p:txBody>
          <a:bodyPr wrap="none" rtlCol="0">
            <a:spAutoFit/>
          </a:bodyPr>
          <a:lstStyle/>
          <a:p>
            <a:r>
              <a:rPr lang="ru-RU" sz="1000" b="1" dirty="0">
                <a:solidFill>
                  <a:schemeClr val="tx2"/>
                </a:solidFill>
              </a:rPr>
              <a:t>3</a:t>
            </a:r>
            <a:endParaRPr lang="en-US" sz="1000" b="1" dirty="0">
              <a:solidFill>
                <a:schemeClr val="tx2"/>
              </a:solidFill>
            </a:endParaRPr>
          </a:p>
        </p:txBody>
      </p:sp>
      <p:sp>
        <p:nvSpPr>
          <p:cNvPr id="8" name="Пятиугольник 7"/>
          <p:cNvSpPr/>
          <p:nvPr/>
        </p:nvSpPr>
        <p:spPr>
          <a:xfrm>
            <a:off x="691551" y="2100532"/>
            <a:ext cx="2133600" cy="1828800"/>
          </a:xfrm>
          <a:prstGeom prst="homePlate">
            <a:avLst/>
          </a:prstGeom>
          <a:solidFill>
            <a:schemeClr val="accent1">
              <a:alpha val="0"/>
            </a:schemeClr>
          </a:solidFill>
          <a:ln w="127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Подготовка пакета документов (формы на сайте)</a:t>
            </a:r>
          </a:p>
        </p:txBody>
      </p:sp>
      <p:sp>
        <p:nvSpPr>
          <p:cNvPr id="10" name="Пятиугольник 9"/>
          <p:cNvSpPr/>
          <p:nvPr/>
        </p:nvSpPr>
        <p:spPr>
          <a:xfrm>
            <a:off x="2977551" y="2100532"/>
            <a:ext cx="2057400" cy="1828800"/>
          </a:xfrm>
          <a:prstGeom prst="homePlate">
            <a:avLst/>
          </a:prstGeom>
          <a:solidFill>
            <a:schemeClr val="tx2">
              <a:alpha val="0"/>
            </a:schemeClr>
          </a:solidFill>
          <a:ln w="12700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Подача заявки с комплектом документов</a:t>
            </a:r>
          </a:p>
        </p:txBody>
      </p:sp>
      <p:sp>
        <p:nvSpPr>
          <p:cNvPr id="11" name="Пятиугольник 10"/>
          <p:cNvSpPr/>
          <p:nvPr/>
        </p:nvSpPr>
        <p:spPr>
          <a:xfrm>
            <a:off x="5187351" y="2100532"/>
            <a:ext cx="2057400" cy="1828800"/>
          </a:xfrm>
          <a:prstGeom prst="homePlate">
            <a:avLst/>
          </a:prstGeom>
          <a:solidFill>
            <a:schemeClr val="accent1">
              <a:alpha val="0"/>
            </a:schemeClr>
          </a:solidFill>
          <a:ln w="127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Анализ заявки, принятие решения     (5-10 дней)</a:t>
            </a:r>
          </a:p>
        </p:txBody>
      </p:sp>
      <p:sp>
        <p:nvSpPr>
          <p:cNvPr id="12" name="Пятиугольник 11"/>
          <p:cNvSpPr/>
          <p:nvPr/>
        </p:nvSpPr>
        <p:spPr>
          <a:xfrm>
            <a:off x="7397151" y="2100532"/>
            <a:ext cx="1600200" cy="1828800"/>
          </a:xfrm>
          <a:prstGeom prst="homePlate">
            <a:avLst>
              <a:gd name="adj" fmla="val 0"/>
            </a:avLst>
          </a:prstGeom>
          <a:solidFill>
            <a:schemeClr val="accent1">
              <a:alpha val="0"/>
            </a:schemeClr>
          </a:solidFill>
          <a:ln w="1270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rPr>
              <a:t>Подписание договора и перевод средств в один день</a:t>
            </a:r>
          </a:p>
        </p:txBody>
      </p:sp>
      <p:sp>
        <p:nvSpPr>
          <p:cNvPr id="13" name="Блок-схема: альтернативный процесс 12"/>
          <p:cNvSpPr/>
          <p:nvPr/>
        </p:nvSpPr>
        <p:spPr>
          <a:xfrm>
            <a:off x="818071" y="4914180"/>
            <a:ext cx="2286000" cy="12192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Начинающее предприятие (</a:t>
            </a:r>
            <a:r>
              <a:rPr lang="ru-RU" dirty="0" err="1"/>
              <a:t>с</a:t>
            </a:r>
            <a:r>
              <a:rPr lang="ru-RU" dirty="0" err="1" smtClean="0"/>
              <a:t>тартап</a:t>
            </a:r>
            <a:r>
              <a:rPr lang="en-US" dirty="0" smtClean="0"/>
              <a:t>)</a:t>
            </a:r>
            <a:endParaRPr lang="ru-RU" dirty="0"/>
          </a:p>
        </p:txBody>
      </p:sp>
      <p:sp>
        <p:nvSpPr>
          <p:cNvPr id="14" name="Блок-схема: альтернативный процесс 13"/>
          <p:cNvSpPr/>
          <p:nvPr/>
        </p:nvSpPr>
        <p:spPr>
          <a:xfrm>
            <a:off x="3637471" y="4914180"/>
            <a:ext cx="2286000" cy="12192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Предприятие, получившее отказ в банке</a:t>
            </a:r>
            <a:endParaRPr lang="ru-RU" dirty="0"/>
          </a:p>
        </p:txBody>
      </p:sp>
      <p:sp>
        <p:nvSpPr>
          <p:cNvPr id="15" name="Блок-схема: альтернативный процесс 14"/>
          <p:cNvSpPr/>
          <p:nvPr/>
        </p:nvSpPr>
        <p:spPr>
          <a:xfrm>
            <a:off x="6533071" y="4914180"/>
            <a:ext cx="2286000" cy="12192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Предприятие, привлекающее дополнительное финансирование</a:t>
            </a:r>
            <a:endParaRPr lang="ru-RU" dirty="0"/>
          </a:p>
        </p:txBody>
      </p:sp>
      <p:sp>
        <p:nvSpPr>
          <p:cNvPr id="16" name="Прямоугольник 6"/>
          <p:cNvSpPr>
            <a:spLocks noChangeArrowheads="1"/>
          </p:cNvSpPr>
          <p:nvPr/>
        </p:nvSpPr>
        <p:spPr bwMode="auto">
          <a:xfrm>
            <a:off x="507521" y="1242204"/>
            <a:ext cx="8610600" cy="400050"/>
          </a:xfrm>
          <a:prstGeom prst="rect">
            <a:avLst/>
          </a:prstGeom>
          <a:noFill/>
          <a:ln w="9525">
            <a:noFill/>
            <a:miter lim="800000"/>
            <a:headEnd/>
            <a:tailEnd/>
          </a:ln>
        </p:spPr>
        <p:txBody>
          <a:bodyPr wrap="square">
            <a:spAutoFit/>
          </a:bodyPr>
          <a:lstStyle/>
          <a:p>
            <a:pPr algn="ctr"/>
            <a:r>
              <a:rPr lang="ru-RU" sz="2000" b="1" dirty="0"/>
              <a:t>Процедура получения займа</a:t>
            </a:r>
          </a:p>
        </p:txBody>
      </p:sp>
      <p:sp>
        <p:nvSpPr>
          <p:cNvPr id="17" name="Прямоугольник 6"/>
          <p:cNvSpPr>
            <a:spLocks noChangeArrowheads="1"/>
          </p:cNvSpPr>
          <p:nvPr/>
        </p:nvSpPr>
        <p:spPr bwMode="auto">
          <a:xfrm>
            <a:off x="228600" y="4191000"/>
            <a:ext cx="8915400" cy="400050"/>
          </a:xfrm>
          <a:prstGeom prst="rect">
            <a:avLst/>
          </a:prstGeom>
          <a:noFill/>
          <a:ln w="9525">
            <a:noFill/>
            <a:miter lim="800000"/>
            <a:headEnd/>
            <a:tailEnd/>
          </a:ln>
        </p:spPr>
        <p:txBody>
          <a:bodyPr wrap="square">
            <a:spAutoFit/>
          </a:bodyPr>
          <a:lstStyle/>
          <a:p>
            <a:pPr algn="ctr"/>
            <a:r>
              <a:rPr lang="ru-RU" sz="2000" b="1" dirty="0" smtClean="0"/>
              <a:t>Выделяемые категории заемщиков</a:t>
            </a:r>
            <a:endParaRPr lang="ru-RU" sz="2000"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7" name="Rectangle 11"/>
          <p:cNvSpPr>
            <a:spLocks noChangeArrowheads="1"/>
          </p:cNvSpPr>
          <p:nvPr>
            <p:custDataLst>
              <p:tags r:id="rId1"/>
            </p:custDataLst>
          </p:nvPr>
        </p:nvSpPr>
        <p:spPr bwMode="auto">
          <a:xfrm>
            <a:off x="4243388" y="1431925"/>
            <a:ext cx="1647825" cy="430213"/>
          </a:xfrm>
          <a:prstGeom prst="rect">
            <a:avLst/>
          </a:prstGeom>
          <a:noFill/>
          <a:ln w="9525">
            <a:noFill/>
            <a:miter lim="800000"/>
            <a:headEnd/>
            <a:tailEnd/>
          </a:ln>
        </p:spPr>
        <p:txBody>
          <a:bodyPr lIns="0" tIns="0" rIns="0" bIns="0" anchor="ctr">
            <a:spAutoFit/>
          </a:bodyPr>
          <a:lstStyle/>
          <a:p>
            <a:pPr defTabSz="893763">
              <a:buSzPct val="120000"/>
            </a:pPr>
            <a:r>
              <a:rPr lang="ru-RU" sz="1400" b="1" dirty="0">
                <a:solidFill>
                  <a:schemeClr val="bg1"/>
                </a:solidFill>
              </a:rPr>
              <a:t>Этап 3</a:t>
            </a:r>
          </a:p>
          <a:p>
            <a:pPr defTabSz="893763">
              <a:buSzPct val="120000"/>
            </a:pPr>
            <a:r>
              <a:rPr lang="ru-RU" sz="1400" b="1" dirty="0">
                <a:solidFill>
                  <a:schemeClr val="bg1"/>
                </a:solidFill>
              </a:rPr>
              <a:t>Название этапа 3</a:t>
            </a:r>
            <a:endParaRPr lang="en-AU" sz="1400" b="1" dirty="0">
              <a:solidFill>
                <a:schemeClr val="bg1"/>
              </a:solidFill>
            </a:endParaRPr>
          </a:p>
        </p:txBody>
      </p:sp>
      <p:sp>
        <p:nvSpPr>
          <p:cNvPr id="7179" name="Rectangle 14"/>
          <p:cNvSpPr>
            <a:spLocks noChangeArrowheads="1"/>
          </p:cNvSpPr>
          <p:nvPr>
            <p:custDataLst>
              <p:tags r:id="rId2"/>
            </p:custDataLst>
          </p:nvPr>
        </p:nvSpPr>
        <p:spPr bwMode="auto">
          <a:xfrm>
            <a:off x="6107113" y="1431925"/>
            <a:ext cx="1704975" cy="430213"/>
          </a:xfrm>
          <a:prstGeom prst="rect">
            <a:avLst/>
          </a:prstGeom>
          <a:noFill/>
          <a:ln w="9525">
            <a:noFill/>
            <a:miter lim="800000"/>
            <a:headEnd/>
            <a:tailEnd/>
          </a:ln>
        </p:spPr>
        <p:txBody>
          <a:bodyPr lIns="0" tIns="0" rIns="0" bIns="0" anchor="ctr">
            <a:spAutoFit/>
          </a:bodyPr>
          <a:lstStyle/>
          <a:p>
            <a:pPr defTabSz="893763">
              <a:buSzPct val="120000"/>
            </a:pPr>
            <a:r>
              <a:rPr lang="ru-RU" sz="1400" b="1">
                <a:solidFill>
                  <a:schemeClr val="bg1"/>
                </a:solidFill>
              </a:rPr>
              <a:t>Этап 4</a:t>
            </a:r>
          </a:p>
          <a:p>
            <a:pPr defTabSz="893763">
              <a:buSzPct val="120000"/>
            </a:pPr>
            <a:r>
              <a:rPr lang="en-US" sz="1400" b="1">
                <a:solidFill>
                  <a:schemeClr val="bg1"/>
                </a:solidFill>
              </a:rPr>
              <a:t>Н</a:t>
            </a:r>
            <a:r>
              <a:rPr lang="ru-RU" sz="1400" b="1">
                <a:solidFill>
                  <a:schemeClr val="bg1"/>
                </a:solidFill>
              </a:rPr>
              <a:t>азвание этапа 4</a:t>
            </a:r>
            <a:endParaRPr lang="en-AU" sz="1400" b="1">
              <a:solidFill>
                <a:schemeClr val="bg1"/>
              </a:solidFill>
            </a:endParaRPr>
          </a:p>
        </p:txBody>
      </p:sp>
      <p:sp>
        <p:nvSpPr>
          <p:cNvPr id="7181" name="Rectangle 17"/>
          <p:cNvSpPr>
            <a:spLocks noChangeArrowheads="1"/>
          </p:cNvSpPr>
          <p:nvPr>
            <p:custDataLst>
              <p:tags r:id="rId3"/>
            </p:custDataLst>
          </p:nvPr>
        </p:nvSpPr>
        <p:spPr bwMode="auto">
          <a:xfrm>
            <a:off x="7972425" y="1431925"/>
            <a:ext cx="1717675" cy="430213"/>
          </a:xfrm>
          <a:prstGeom prst="rect">
            <a:avLst/>
          </a:prstGeom>
          <a:noFill/>
          <a:ln w="9525">
            <a:noFill/>
            <a:miter lim="800000"/>
            <a:headEnd/>
            <a:tailEnd/>
          </a:ln>
        </p:spPr>
        <p:txBody>
          <a:bodyPr lIns="0" tIns="0" rIns="0" bIns="0" anchor="ctr">
            <a:spAutoFit/>
          </a:bodyPr>
          <a:lstStyle/>
          <a:p>
            <a:pPr defTabSz="893763">
              <a:buSzPct val="120000"/>
            </a:pPr>
            <a:r>
              <a:rPr lang="ru-RU" sz="1400" b="1">
                <a:solidFill>
                  <a:schemeClr val="bg1"/>
                </a:solidFill>
              </a:rPr>
              <a:t>Этап 5</a:t>
            </a:r>
          </a:p>
          <a:p>
            <a:pPr defTabSz="893763">
              <a:buSzPct val="120000"/>
            </a:pPr>
            <a:r>
              <a:rPr lang="en-US" sz="1400" b="1">
                <a:solidFill>
                  <a:schemeClr val="bg1"/>
                </a:solidFill>
              </a:rPr>
              <a:t>Н</a:t>
            </a:r>
            <a:r>
              <a:rPr lang="ru-RU" sz="1400" b="1">
                <a:solidFill>
                  <a:schemeClr val="bg1"/>
                </a:solidFill>
              </a:rPr>
              <a:t>азвание этапа 5</a:t>
            </a:r>
            <a:endParaRPr lang="en-AU" sz="1400" b="1">
              <a:solidFill>
                <a:schemeClr val="bg1"/>
              </a:solidFill>
            </a:endParaRPr>
          </a:p>
        </p:txBody>
      </p:sp>
      <p:sp>
        <p:nvSpPr>
          <p:cNvPr id="26" name="Заголовок 25"/>
          <p:cNvSpPr>
            <a:spLocks noGrp="1"/>
          </p:cNvSpPr>
          <p:nvPr>
            <p:ph type="title"/>
          </p:nvPr>
        </p:nvSpPr>
        <p:spPr>
          <a:xfrm>
            <a:off x="209760" y="342190"/>
            <a:ext cx="9240837" cy="369332"/>
          </a:xfrm>
        </p:spPr>
        <p:txBody>
          <a:bodyPr/>
          <a:lstStyle/>
          <a:p>
            <a:pPr algn="ctr"/>
            <a:r>
              <a:rPr lang="ru-RU" sz="2400" dirty="0" smtClean="0">
                <a:latin typeface="Arial Narrow" pitchFamily="34" charset="0"/>
              </a:rPr>
              <a:t>Московский областной фонд развития микрофинансирования</a:t>
            </a:r>
            <a:endParaRPr lang="ru-RU" sz="2400" dirty="0">
              <a:latin typeface="Arial Narrow" pitchFamily="34" charset="0"/>
            </a:endParaRPr>
          </a:p>
        </p:txBody>
      </p:sp>
      <p:sp>
        <p:nvSpPr>
          <p:cNvPr id="9" name="TextBox 8"/>
          <p:cNvSpPr txBox="1"/>
          <p:nvPr/>
        </p:nvSpPr>
        <p:spPr>
          <a:xfrm>
            <a:off x="9456625" y="6461861"/>
            <a:ext cx="255198" cy="246221"/>
          </a:xfrm>
          <a:prstGeom prst="rect">
            <a:avLst/>
          </a:prstGeom>
          <a:noFill/>
        </p:spPr>
        <p:txBody>
          <a:bodyPr wrap="none" rtlCol="0">
            <a:spAutoFit/>
          </a:bodyPr>
          <a:lstStyle/>
          <a:p>
            <a:r>
              <a:rPr lang="ru-RU" sz="1000" b="1" dirty="0">
                <a:solidFill>
                  <a:schemeClr val="tx2"/>
                </a:solidFill>
              </a:rPr>
              <a:t>5</a:t>
            </a:r>
            <a:endParaRPr lang="en-US" sz="1000" b="1" dirty="0">
              <a:solidFill>
                <a:schemeClr val="tx2"/>
              </a:solidFill>
            </a:endParaRPr>
          </a:p>
        </p:txBody>
      </p:sp>
      <p:sp>
        <p:nvSpPr>
          <p:cNvPr id="13" name="Блок-схема: альтернативный процесс 12"/>
          <p:cNvSpPr/>
          <p:nvPr/>
        </p:nvSpPr>
        <p:spPr>
          <a:xfrm>
            <a:off x="1009649" y="1981200"/>
            <a:ext cx="1476375" cy="411336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vert="wordArtVert" rtlCol="0" anchor="ctr"/>
          <a:lstStyle/>
          <a:p>
            <a:pPr algn="ctr"/>
            <a:r>
              <a:rPr lang="ru-RU" sz="4400" dirty="0" smtClean="0"/>
              <a:t>ФОНД</a:t>
            </a:r>
            <a:endParaRPr lang="ru-RU" sz="4400" dirty="0"/>
          </a:p>
        </p:txBody>
      </p:sp>
      <p:sp>
        <p:nvSpPr>
          <p:cNvPr id="14" name="Блок-схема: альтернативный процесс 13"/>
          <p:cNvSpPr/>
          <p:nvPr/>
        </p:nvSpPr>
        <p:spPr>
          <a:xfrm>
            <a:off x="6285421" y="1981200"/>
            <a:ext cx="2286000" cy="9144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Администрации</a:t>
            </a:r>
            <a:endParaRPr lang="ru-RU" dirty="0"/>
          </a:p>
        </p:txBody>
      </p:sp>
      <p:sp>
        <p:nvSpPr>
          <p:cNvPr id="16" name="Прямоугольник 6"/>
          <p:cNvSpPr>
            <a:spLocks noChangeArrowheads="1"/>
          </p:cNvSpPr>
          <p:nvPr/>
        </p:nvSpPr>
        <p:spPr bwMode="auto">
          <a:xfrm>
            <a:off x="524878" y="1082028"/>
            <a:ext cx="8610600" cy="400050"/>
          </a:xfrm>
          <a:prstGeom prst="rect">
            <a:avLst/>
          </a:prstGeom>
          <a:noFill/>
          <a:ln w="9525">
            <a:noFill/>
            <a:miter lim="800000"/>
            <a:headEnd/>
            <a:tailEnd/>
          </a:ln>
        </p:spPr>
        <p:txBody>
          <a:bodyPr wrap="square">
            <a:spAutoFit/>
          </a:bodyPr>
          <a:lstStyle/>
          <a:p>
            <a:pPr algn="ctr"/>
            <a:r>
              <a:rPr lang="ru-RU" sz="2000" b="1" dirty="0" smtClean="0"/>
              <a:t>Взаимодействие с муниципальной инфраструктурой</a:t>
            </a:r>
            <a:endParaRPr lang="ru-RU" sz="2000" b="1" dirty="0"/>
          </a:p>
        </p:txBody>
      </p:sp>
      <p:sp>
        <p:nvSpPr>
          <p:cNvPr id="18" name="Блок-схема: альтернативный процесс 17"/>
          <p:cNvSpPr/>
          <p:nvPr/>
        </p:nvSpPr>
        <p:spPr>
          <a:xfrm>
            <a:off x="6285421" y="3014662"/>
            <a:ext cx="2286000" cy="9144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Муниципальные фонды</a:t>
            </a:r>
          </a:p>
        </p:txBody>
      </p:sp>
      <p:sp>
        <p:nvSpPr>
          <p:cNvPr id="19" name="Блок-схема: альтернативный процесс 18"/>
          <p:cNvSpPr/>
          <p:nvPr/>
        </p:nvSpPr>
        <p:spPr>
          <a:xfrm>
            <a:off x="6285421" y="4057290"/>
            <a:ext cx="2286000" cy="9144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Консультационные центры (МФЦ)</a:t>
            </a:r>
          </a:p>
        </p:txBody>
      </p:sp>
      <p:sp>
        <p:nvSpPr>
          <p:cNvPr id="20" name="Блок-схема: альтернативный процесс 19"/>
          <p:cNvSpPr/>
          <p:nvPr/>
        </p:nvSpPr>
        <p:spPr>
          <a:xfrm>
            <a:off x="6285421" y="5180160"/>
            <a:ext cx="2286000" cy="9144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t>Предпринимательские объединения</a:t>
            </a:r>
          </a:p>
        </p:txBody>
      </p:sp>
      <p:sp>
        <p:nvSpPr>
          <p:cNvPr id="3" name="Левая круглая скобка 2"/>
          <p:cNvSpPr/>
          <p:nvPr/>
        </p:nvSpPr>
        <p:spPr bwMode="auto">
          <a:xfrm>
            <a:off x="5999163" y="2000610"/>
            <a:ext cx="215900" cy="4113360"/>
          </a:xfrm>
          <a:prstGeom prst="leftBracket">
            <a:avLst/>
          </a:prstGeom>
          <a:ln>
            <a:headEnd type="none" w="med" len="med"/>
            <a:tailEnd type="none" w="med" len="med"/>
          </a:ln>
        </p:spPr>
        <p:style>
          <a:lnRef idx="3">
            <a:schemeClr val="accent1"/>
          </a:lnRef>
          <a:fillRef idx="0">
            <a:schemeClr val="accent1"/>
          </a:fillRef>
          <a:effectRef idx="2">
            <a:schemeClr val="accent1"/>
          </a:effectRef>
          <a:fontRef idx="minor">
            <a:schemeClr val="tx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ru-RU" sz="1200" b="0" i="1" u="none" strike="noStrike" cap="none" normalizeH="0" baseline="0" smtClean="0">
              <a:ln>
                <a:noFill/>
              </a:ln>
              <a:solidFill>
                <a:schemeClr val="tx1"/>
              </a:solidFill>
              <a:effectLst/>
              <a:latin typeface="Arial" charset="0"/>
            </a:endParaRPr>
          </a:p>
        </p:txBody>
      </p:sp>
      <p:cxnSp>
        <p:nvCxnSpPr>
          <p:cNvPr id="5" name="Прямая со стрелкой 4"/>
          <p:cNvCxnSpPr/>
          <p:nvPr/>
        </p:nvCxnSpPr>
        <p:spPr bwMode="auto">
          <a:xfrm flipH="1" flipV="1">
            <a:off x="2556383" y="5286375"/>
            <a:ext cx="3442780" cy="19050"/>
          </a:xfrm>
          <a:prstGeom prst="straightConnector1">
            <a:avLst/>
          </a:prstGeom>
          <a:ln>
            <a:headEnd type="none" w="med" len="med"/>
            <a:tailEnd type="triangle"/>
          </a:ln>
        </p:spPr>
        <p:style>
          <a:lnRef idx="3">
            <a:schemeClr val="accent1"/>
          </a:lnRef>
          <a:fillRef idx="0">
            <a:schemeClr val="accent1"/>
          </a:fillRef>
          <a:effectRef idx="2">
            <a:schemeClr val="accent1"/>
          </a:effectRef>
          <a:fontRef idx="minor">
            <a:schemeClr val="tx1"/>
          </a:fontRef>
        </p:style>
      </p:cxnSp>
      <p:cxnSp>
        <p:nvCxnSpPr>
          <p:cNvPr id="7" name="Прямая со стрелкой 6"/>
          <p:cNvCxnSpPr/>
          <p:nvPr/>
        </p:nvCxnSpPr>
        <p:spPr bwMode="auto">
          <a:xfrm>
            <a:off x="2556383" y="3286125"/>
            <a:ext cx="3442780" cy="19050"/>
          </a:xfrm>
          <a:prstGeom prst="straightConnector1">
            <a:avLst/>
          </a:prstGeom>
          <a:ln>
            <a:headEnd type="triangle"/>
            <a:tailEnd type="triangle"/>
          </a:ln>
        </p:spPr>
        <p:style>
          <a:lnRef idx="3">
            <a:schemeClr val="accent1"/>
          </a:lnRef>
          <a:fillRef idx="0">
            <a:schemeClr val="accent1"/>
          </a:fillRef>
          <a:effectRef idx="2">
            <a:schemeClr val="accent1"/>
          </a:effectRef>
          <a:fontRef idx="minor">
            <a:schemeClr val="tx1"/>
          </a:fontRef>
        </p:style>
      </p:cxnSp>
      <p:sp>
        <p:nvSpPr>
          <p:cNvPr id="27" name="TextBox 26"/>
          <p:cNvSpPr txBox="1"/>
          <p:nvPr/>
        </p:nvSpPr>
        <p:spPr>
          <a:xfrm>
            <a:off x="3025236" y="2548947"/>
            <a:ext cx="2505075" cy="707886"/>
          </a:xfrm>
          <a:prstGeom prst="rect">
            <a:avLst/>
          </a:prstGeom>
          <a:noFill/>
        </p:spPr>
        <p:txBody>
          <a:bodyPr wrap="square" rtlCol="0">
            <a:spAutoFit/>
          </a:bodyPr>
          <a:lstStyle/>
          <a:p>
            <a:pPr algn="ctr"/>
            <a:r>
              <a:rPr lang="ru-RU" sz="2000" dirty="0" smtClean="0"/>
              <a:t>Информационное взаимодействие</a:t>
            </a:r>
            <a:endParaRPr lang="ru-RU" sz="2000" dirty="0"/>
          </a:p>
        </p:txBody>
      </p:sp>
      <p:sp>
        <p:nvSpPr>
          <p:cNvPr id="31" name="TextBox 30"/>
          <p:cNvSpPr txBox="1"/>
          <p:nvPr/>
        </p:nvSpPr>
        <p:spPr>
          <a:xfrm>
            <a:off x="2990056" y="4535594"/>
            <a:ext cx="2505075" cy="707886"/>
          </a:xfrm>
          <a:prstGeom prst="rect">
            <a:avLst/>
          </a:prstGeom>
          <a:noFill/>
        </p:spPr>
        <p:txBody>
          <a:bodyPr wrap="square" rtlCol="0">
            <a:spAutoFit/>
          </a:bodyPr>
          <a:lstStyle/>
          <a:p>
            <a:pPr algn="ctr"/>
            <a:r>
              <a:rPr lang="ru-RU" sz="2000" dirty="0" smtClean="0"/>
              <a:t>Подготовка пакета документов</a:t>
            </a:r>
            <a:endParaRPr lang="ru-RU" sz="2000" dirty="0"/>
          </a:p>
        </p:txBody>
      </p:sp>
    </p:spTree>
    <p:extLst>
      <p:ext uri="{BB962C8B-B14F-4D97-AF65-F5344CB8AC3E}">
        <p14:creationId xmlns:p14="http://schemas.microsoft.com/office/powerpoint/2010/main" val="15102313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Title 1"/>
          <p:cNvSpPr>
            <a:spLocks noGrp="1"/>
          </p:cNvSpPr>
          <p:nvPr>
            <p:ph type="title"/>
          </p:nvPr>
        </p:nvSpPr>
        <p:spPr>
          <a:xfrm>
            <a:off x="980375" y="279741"/>
            <a:ext cx="8141533" cy="369332"/>
          </a:xfrm>
        </p:spPr>
        <p:txBody>
          <a:bodyPr/>
          <a:lstStyle/>
          <a:p>
            <a:pPr algn="ctr"/>
            <a:r>
              <a:rPr lang="ru-RU" sz="2400" dirty="0" smtClean="0">
                <a:latin typeface="Arial Narrow" pitchFamily="34" charset="0"/>
              </a:rPr>
              <a:t>Московский областной фонд развития микрофинансирования</a:t>
            </a:r>
            <a:endParaRPr lang="en-US" sz="2400" dirty="0" smtClean="0">
              <a:latin typeface="Arial Narrow" pitchFamily="34" charset="0"/>
            </a:endParaRPr>
          </a:p>
        </p:txBody>
      </p:sp>
      <p:sp>
        <p:nvSpPr>
          <p:cNvPr id="8197" name="Text Box 20"/>
          <p:cNvSpPr txBox="1">
            <a:spLocks noChangeArrowheads="1"/>
          </p:cNvSpPr>
          <p:nvPr/>
        </p:nvSpPr>
        <p:spPr bwMode="auto">
          <a:xfrm>
            <a:off x="711200" y="1933575"/>
            <a:ext cx="2955925" cy="276999"/>
          </a:xfrm>
          <a:prstGeom prst="rect">
            <a:avLst/>
          </a:prstGeom>
          <a:noFill/>
          <a:ln w="9525">
            <a:noFill/>
            <a:miter lim="800000"/>
            <a:headEnd/>
            <a:tailEnd/>
          </a:ln>
        </p:spPr>
        <p:txBody>
          <a:bodyPr wrap="square" lIns="0" tIns="0" rIns="0" bIns="0">
            <a:spAutoFit/>
          </a:bodyPr>
          <a:lstStyle/>
          <a:p>
            <a:pPr marL="174625" indent="-174625" defTabSz="977900">
              <a:buFont typeface="Arial" charset="0"/>
              <a:buChar char="•"/>
            </a:pPr>
            <a:endParaRPr kumimoji="1" lang="ru-RU" dirty="0">
              <a:solidFill>
                <a:srgbClr val="1F497D"/>
              </a:solidFill>
              <a:ea typeface="ＭＳ Ｐゴシック"/>
              <a:cs typeface="ＭＳ Ｐゴシック"/>
            </a:endParaRPr>
          </a:p>
        </p:txBody>
      </p:sp>
      <p:sp>
        <p:nvSpPr>
          <p:cNvPr id="8220" name="Text Box 20"/>
          <p:cNvSpPr txBox="1">
            <a:spLocks noChangeArrowheads="1"/>
          </p:cNvSpPr>
          <p:nvPr/>
        </p:nvSpPr>
        <p:spPr bwMode="auto">
          <a:xfrm>
            <a:off x="711200" y="3860800"/>
            <a:ext cx="2965450" cy="277813"/>
          </a:xfrm>
          <a:prstGeom prst="rect">
            <a:avLst/>
          </a:prstGeom>
          <a:noFill/>
          <a:ln w="9525">
            <a:noFill/>
            <a:miter lim="800000"/>
            <a:headEnd/>
            <a:tailEnd/>
          </a:ln>
        </p:spPr>
        <p:txBody>
          <a:bodyPr lIns="0" tIns="0" rIns="0" bIns="0">
            <a:spAutoFit/>
          </a:bodyPr>
          <a:lstStyle/>
          <a:p>
            <a:pPr marL="174625" indent="-174625" defTabSz="977900">
              <a:buFont typeface="Arial" charset="0"/>
              <a:buChar char="•"/>
            </a:pPr>
            <a:endParaRPr kumimoji="1" lang="ru-RU" dirty="0">
              <a:solidFill>
                <a:srgbClr val="1F497D"/>
              </a:solidFill>
              <a:ea typeface="ＭＳ Ｐゴシック"/>
              <a:cs typeface="ＭＳ Ｐゴシック"/>
            </a:endParaRPr>
          </a:p>
        </p:txBody>
      </p:sp>
      <p:cxnSp>
        <p:nvCxnSpPr>
          <p:cNvPr id="13" name="Прямая соединительная линия 12"/>
          <p:cNvCxnSpPr/>
          <p:nvPr/>
        </p:nvCxnSpPr>
        <p:spPr bwMode="auto">
          <a:xfrm>
            <a:off x="5918207" y="1678162"/>
            <a:ext cx="0" cy="4643088"/>
          </a:xfrm>
          <a:prstGeom prst="line">
            <a:avLst/>
          </a:prstGeom>
          <a:ln>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9580270" y="6556751"/>
            <a:ext cx="255198" cy="246221"/>
          </a:xfrm>
          <a:prstGeom prst="rect">
            <a:avLst/>
          </a:prstGeom>
          <a:noFill/>
        </p:spPr>
        <p:txBody>
          <a:bodyPr wrap="none" rtlCol="0">
            <a:spAutoFit/>
          </a:bodyPr>
          <a:lstStyle/>
          <a:p>
            <a:r>
              <a:rPr lang="ru-RU" sz="1000" b="1" dirty="0">
                <a:solidFill>
                  <a:srgbClr val="1F497D"/>
                </a:solidFill>
              </a:rPr>
              <a:t>4</a:t>
            </a:r>
            <a:endParaRPr lang="en-US" sz="1000" b="1" dirty="0">
              <a:solidFill>
                <a:srgbClr val="1F497D"/>
              </a:solidFill>
            </a:endParaRPr>
          </a:p>
        </p:txBody>
      </p:sp>
      <p:sp>
        <p:nvSpPr>
          <p:cNvPr id="16" name="Прямоугольник 15"/>
          <p:cNvSpPr/>
          <p:nvPr/>
        </p:nvSpPr>
        <p:spPr>
          <a:xfrm>
            <a:off x="1594263" y="3987442"/>
            <a:ext cx="2820838" cy="338554"/>
          </a:xfrm>
          <a:prstGeom prst="rect">
            <a:avLst/>
          </a:prstGeom>
        </p:spPr>
        <p:txBody>
          <a:bodyPr wrap="square">
            <a:spAutoFit/>
          </a:bodyPr>
          <a:lstStyle/>
          <a:p>
            <a:pPr algn="ctr"/>
            <a:r>
              <a:rPr lang="ru-RU" sz="1600" b="1" dirty="0" smtClean="0">
                <a:solidFill>
                  <a:prstClr val="black"/>
                </a:solidFill>
                <a:latin typeface="Arial" pitchFamily="34" charset="0"/>
                <a:cs typeface="Arial" pitchFamily="34" charset="0"/>
              </a:rPr>
              <a:t> 2016 год</a:t>
            </a:r>
          </a:p>
        </p:txBody>
      </p:sp>
      <p:sp>
        <p:nvSpPr>
          <p:cNvPr id="18" name="Прямоугольник 17"/>
          <p:cNvSpPr/>
          <p:nvPr/>
        </p:nvSpPr>
        <p:spPr>
          <a:xfrm>
            <a:off x="257934" y="4317984"/>
            <a:ext cx="5419767" cy="830997"/>
          </a:xfrm>
          <a:prstGeom prst="rect">
            <a:avLst/>
          </a:prstGeom>
          <a:noFill/>
        </p:spPr>
        <p:txBody>
          <a:bodyPr wrap="square">
            <a:spAutoFit/>
          </a:bodyPr>
          <a:lstStyle/>
          <a:p>
            <a:pPr marL="285750" indent="-285750">
              <a:lnSpc>
                <a:spcPct val="150000"/>
              </a:lnSpc>
              <a:buFont typeface="Wingdings" pitchFamily="2" charset="2"/>
              <a:buChar char="§"/>
            </a:pPr>
            <a:r>
              <a:rPr lang="ru-RU" sz="1600" dirty="0" smtClean="0">
                <a:solidFill>
                  <a:prstClr val="black"/>
                </a:solidFill>
                <a:latin typeface="Arial" pitchFamily="34" charset="0"/>
                <a:cs typeface="Arial" pitchFamily="34" charset="0"/>
              </a:rPr>
              <a:t>Рост портфеля займов на 50% </a:t>
            </a:r>
            <a:r>
              <a:rPr lang="ru-RU" sz="1400" dirty="0" smtClean="0">
                <a:solidFill>
                  <a:prstClr val="black"/>
                </a:solidFill>
                <a:latin typeface="Arial" pitchFamily="34" charset="0"/>
                <a:cs typeface="Arial" pitchFamily="34" charset="0"/>
              </a:rPr>
              <a:t>(диаграмма, </a:t>
            </a:r>
            <a:r>
              <a:rPr lang="ru-RU" sz="1400" dirty="0" err="1" smtClean="0">
                <a:solidFill>
                  <a:prstClr val="black"/>
                </a:solidFill>
                <a:latin typeface="Arial" pitchFamily="34" charset="0"/>
                <a:cs typeface="Arial" pitchFamily="34" charset="0"/>
              </a:rPr>
              <a:t>млн.руб</a:t>
            </a:r>
            <a:r>
              <a:rPr lang="ru-RU" sz="1400" dirty="0" smtClean="0">
                <a:solidFill>
                  <a:prstClr val="black"/>
                </a:solidFill>
                <a:latin typeface="Arial" pitchFamily="34" charset="0"/>
                <a:cs typeface="Arial" pitchFamily="34" charset="0"/>
              </a:rPr>
              <a:t>.)</a:t>
            </a:r>
          </a:p>
          <a:p>
            <a:pPr marL="285750" indent="-285750">
              <a:lnSpc>
                <a:spcPct val="150000"/>
              </a:lnSpc>
              <a:buFont typeface="Wingdings" pitchFamily="2" charset="2"/>
              <a:buChar char="§"/>
            </a:pPr>
            <a:r>
              <a:rPr lang="ru-RU" sz="1600" dirty="0" smtClean="0">
                <a:solidFill>
                  <a:prstClr val="black"/>
                </a:solidFill>
                <a:latin typeface="Arial" pitchFamily="34" charset="0"/>
                <a:cs typeface="Arial" pitchFamily="34" charset="0"/>
              </a:rPr>
              <a:t>Увеличение суммы займа до 3 </a:t>
            </a:r>
            <a:r>
              <a:rPr lang="ru-RU" sz="1600" dirty="0" err="1" smtClean="0">
                <a:solidFill>
                  <a:prstClr val="black"/>
                </a:solidFill>
                <a:latin typeface="Arial" pitchFamily="34" charset="0"/>
                <a:cs typeface="Arial" pitchFamily="34" charset="0"/>
              </a:rPr>
              <a:t>млн.руб</a:t>
            </a:r>
            <a:r>
              <a:rPr lang="ru-RU" sz="1600" dirty="0" smtClean="0">
                <a:solidFill>
                  <a:prstClr val="black"/>
                </a:solidFill>
                <a:latin typeface="Arial" pitchFamily="34" charset="0"/>
                <a:cs typeface="Arial" pitchFamily="34" charset="0"/>
              </a:rPr>
              <a:t>.</a:t>
            </a:r>
            <a:endParaRPr lang="ru-RU" sz="1600" dirty="0">
              <a:solidFill>
                <a:prstClr val="black"/>
              </a:solidFill>
              <a:latin typeface="Arial" pitchFamily="34" charset="0"/>
              <a:cs typeface="Arial" pitchFamily="34" charset="0"/>
            </a:endParaRPr>
          </a:p>
        </p:txBody>
      </p:sp>
      <p:graphicFrame>
        <p:nvGraphicFramePr>
          <p:cNvPr id="3" name="Диаграмма 2"/>
          <p:cNvGraphicFramePr/>
          <p:nvPr>
            <p:extLst>
              <p:ext uri="{D42A27DB-BD31-4B8C-83A1-F6EECF244321}">
                <p14:modId xmlns:p14="http://schemas.microsoft.com/office/powerpoint/2010/main" val="3660070919"/>
              </p:ext>
            </p:extLst>
          </p:nvPr>
        </p:nvGraphicFramePr>
        <p:xfrm>
          <a:off x="152058" y="4379139"/>
          <a:ext cx="6297768" cy="235262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9" name="Таблица 18"/>
          <p:cNvGraphicFramePr>
            <a:graphicFrameLocks noGrp="1"/>
          </p:cNvGraphicFramePr>
          <p:nvPr>
            <p:extLst>
              <p:ext uri="{D42A27DB-BD31-4B8C-83A1-F6EECF244321}">
                <p14:modId xmlns:p14="http://schemas.microsoft.com/office/powerpoint/2010/main" val="988685830"/>
              </p:ext>
            </p:extLst>
          </p:nvPr>
        </p:nvGraphicFramePr>
        <p:xfrm>
          <a:off x="422691" y="1678162"/>
          <a:ext cx="5255010" cy="2060747"/>
        </p:xfrm>
        <a:graphic>
          <a:graphicData uri="http://schemas.openxmlformats.org/drawingml/2006/table">
            <a:tbl>
              <a:tblPr bandRow="1">
                <a:tableStyleId>{5C22544A-7EE6-4342-B048-85BDC9FD1C3A}</a:tableStyleId>
              </a:tblPr>
              <a:tblGrid>
                <a:gridCol w="3266811"/>
                <a:gridCol w="994100"/>
                <a:gridCol w="994099"/>
              </a:tblGrid>
              <a:tr h="405462">
                <a:tc>
                  <a:txBody>
                    <a:bodyPr/>
                    <a:lstStyle/>
                    <a:p>
                      <a:pPr algn="ctr"/>
                      <a:r>
                        <a:rPr lang="ru-RU" sz="1800" b="0" dirty="0" smtClean="0">
                          <a:solidFill>
                            <a:schemeClr val="tx1"/>
                          </a:solidFill>
                          <a:latin typeface="+mn-lt"/>
                        </a:rPr>
                        <a:t>Показатели</a:t>
                      </a:r>
                      <a:endParaRPr lang="ru-RU" sz="1800" b="0" dirty="0">
                        <a:solidFill>
                          <a:schemeClr val="tx1"/>
                        </a:solidFill>
                        <a:latin typeface="+mn-lt"/>
                      </a:endParaRPr>
                    </a:p>
                  </a:txBody>
                  <a:tcPr anchor="ctr">
                    <a:solidFill>
                      <a:schemeClr val="accent6">
                        <a:lumMod val="40000"/>
                        <a:lumOff val="60000"/>
                      </a:schemeClr>
                    </a:solidFill>
                  </a:tcPr>
                </a:tc>
                <a:tc>
                  <a:txBody>
                    <a:bodyPr/>
                    <a:lstStyle/>
                    <a:p>
                      <a:pPr algn="ctr"/>
                      <a:r>
                        <a:rPr lang="ru-RU" sz="1800" dirty="0" smtClean="0"/>
                        <a:t>2015</a:t>
                      </a:r>
                      <a:endParaRPr lang="ru-RU" sz="1800" dirty="0"/>
                    </a:p>
                  </a:txBody>
                  <a:tcPr anchor="ctr">
                    <a:solidFill>
                      <a:schemeClr val="accent6">
                        <a:lumMod val="40000"/>
                        <a:lumOff val="60000"/>
                      </a:schemeClr>
                    </a:solidFill>
                  </a:tcPr>
                </a:tc>
                <a:tc>
                  <a:txBody>
                    <a:bodyPr/>
                    <a:lstStyle/>
                    <a:p>
                      <a:pPr algn="ctr"/>
                      <a:r>
                        <a:rPr lang="ru-RU" sz="1800" dirty="0" smtClean="0"/>
                        <a:t>2016</a:t>
                      </a:r>
                      <a:endParaRPr lang="ru-RU" dirty="0"/>
                    </a:p>
                  </a:txBody>
                  <a:tcPr anchor="ctr">
                    <a:solidFill>
                      <a:schemeClr val="accent6">
                        <a:lumMod val="40000"/>
                        <a:lumOff val="60000"/>
                      </a:schemeClr>
                    </a:solidFill>
                  </a:tcPr>
                </a:tc>
              </a:tr>
              <a:tr h="405462">
                <a:tc>
                  <a:txBody>
                    <a:bodyPr/>
                    <a:lstStyle/>
                    <a:p>
                      <a:r>
                        <a:rPr lang="ru-RU" sz="1400" kern="1200" dirty="0" smtClean="0">
                          <a:solidFill>
                            <a:schemeClr val="dk1"/>
                          </a:solidFill>
                          <a:effectLst/>
                          <a:latin typeface="+mn-lt"/>
                          <a:ea typeface="+mn-ea"/>
                          <a:cs typeface="+mn-cs"/>
                        </a:rPr>
                        <a:t>Количество</a:t>
                      </a:r>
                      <a:r>
                        <a:rPr lang="en-US" sz="1400" kern="1200" baseline="0" dirty="0" smtClean="0">
                          <a:solidFill>
                            <a:schemeClr val="dk1"/>
                          </a:solidFill>
                          <a:effectLst/>
                          <a:latin typeface="+mn-lt"/>
                          <a:ea typeface="+mn-ea"/>
                          <a:cs typeface="+mn-cs"/>
                        </a:rPr>
                        <a:t> </a:t>
                      </a:r>
                      <a:r>
                        <a:rPr lang="ru-RU" sz="1400" kern="1200" dirty="0" smtClean="0">
                          <a:solidFill>
                            <a:schemeClr val="dk1"/>
                          </a:solidFill>
                          <a:effectLst/>
                          <a:latin typeface="+mn-lt"/>
                          <a:ea typeface="+mn-ea"/>
                          <a:cs typeface="+mn-cs"/>
                        </a:rPr>
                        <a:t>микрозаймов за год, шт.</a:t>
                      </a:r>
                      <a:endParaRPr lang="ru-RU" sz="1400" b="0" dirty="0">
                        <a:latin typeface="+mn-lt"/>
                      </a:endParaRPr>
                    </a:p>
                  </a:txBody>
                  <a:tcPr anchor="ctr"/>
                </a:tc>
                <a:tc>
                  <a:txBody>
                    <a:bodyPr/>
                    <a:lstStyle/>
                    <a:p>
                      <a:pPr marL="0" algn="ctr" defTabSz="932753" rtl="0" eaLnBrk="1" latinLnBrk="0" hangingPunct="1"/>
                      <a:r>
                        <a:rPr lang="en-US" sz="1800" b="0" kern="1200" dirty="0" smtClean="0">
                          <a:solidFill>
                            <a:schemeClr val="dk1"/>
                          </a:solidFill>
                          <a:latin typeface="+mn-lt"/>
                          <a:ea typeface="+mn-ea"/>
                          <a:cs typeface="+mn-cs"/>
                        </a:rPr>
                        <a:t>18</a:t>
                      </a:r>
                      <a:r>
                        <a:rPr lang="ru-RU" sz="1800" b="0" kern="1200" dirty="0" smtClean="0">
                          <a:solidFill>
                            <a:schemeClr val="dk1"/>
                          </a:solidFill>
                          <a:latin typeface="+mn-lt"/>
                          <a:ea typeface="+mn-ea"/>
                          <a:cs typeface="+mn-cs"/>
                        </a:rPr>
                        <a:t>8</a:t>
                      </a:r>
                      <a:endParaRPr lang="ru-RU" sz="1800" b="0" kern="1200" dirty="0">
                        <a:solidFill>
                          <a:schemeClr val="dk1"/>
                        </a:solidFill>
                        <a:latin typeface="+mn-lt"/>
                        <a:ea typeface="+mn-ea"/>
                        <a:cs typeface="+mn-cs"/>
                      </a:endParaRPr>
                    </a:p>
                  </a:txBody>
                  <a:tcPr anchor="ctr"/>
                </a:tc>
                <a:tc>
                  <a:txBody>
                    <a:bodyPr/>
                    <a:lstStyle/>
                    <a:p>
                      <a:pPr algn="ctr"/>
                      <a:r>
                        <a:rPr lang="ru-RU" sz="1800" b="0" dirty="0" smtClean="0"/>
                        <a:t>83</a:t>
                      </a:r>
                      <a:endParaRPr lang="ru-RU" sz="1800" b="0" dirty="0"/>
                    </a:p>
                  </a:txBody>
                  <a:tcPr anchor="ctr"/>
                </a:tc>
              </a:tr>
              <a:tr h="478601">
                <a:tc>
                  <a:txBody>
                    <a:bodyPr/>
                    <a:lstStyle/>
                    <a:p>
                      <a:r>
                        <a:rPr lang="ru-RU" sz="1400" kern="1200" dirty="0" smtClean="0">
                          <a:solidFill>
                            <a:schemeClr val="dk1"/>
                          </a:solidFill>
                          <a:effectLst/>
                          <a:latin typeface="+mn-lt"/>
                          <a:ea typeface="+mn-ea"/>
                          <a:cs typeface="+mn-cs"/>
                        </a:rPr>
                        <a:t>Сумма микрозаймов, млн. руб.</a:t>
                      </a:r>
                      <a:endParaRPr lang="ru-RU" sz="1400" b="0" dirty="0">
                        <a:latin typeface="+mn-lt"/>
                      </a:endParaRPr>
                    </a:p>
                  </a:txBody>
                  <a:tcPr anchor="ctr"/>
                </a:tc>
                <a:tc>
                  <a:txBody>
                    <a:bodyPr/>
                    <a:lstStyle/>
                    <a:p>
                      <a:pPr algn="ctr"/>
                      <a:r>
                        <a:rPr lang="en-US" sz="1800" b="0" dirty="0" smtClean="0">
                          <a:solidFill>
                            <a:schemeClr val="tx1"/>
                          </a:solidFill>
                          <a:latin typeface="+mn-lt"/>
                        </a:rPr>
                        <a:t>16</a:t>
                      </a:r>
                      <a:r>
                        <a:rPr lang="ru-RU" sz="1800" b="0" dirty="0" smtClean="0">
                          <a:solidFill>
                            <a:schemeClr val="tx1"/>
                          </a:solidFill>
                          <a:latin typeface="+mn-lt"/>
                        </a:rPr>
                        <a:t>8</a:t>
                      </a:r>
                      <a:r>
                        <a:rPr lang="en-US" sz="1800" b="0" dirty="0" smtClean="0">
                          <a:solidFill>
                            <a:schemeClr val="tx1"/>
                          </a:solidFill>
                          <a:latin typeface="+mn-lt"/>
                        </a:rPr>
                        <a:t>,</a:t>
                      </a:r>
                      <a:r>
                        <a:rPr lang="ru-RU" sz="1800" b="0" dirty="0" smtClean="0">
                          <a:solidFill>
                            <a:schemeClr val="tx1"/>
                          </a:solidFill>
                          <a:latin typeface="+mn-lt"/>
                        </a:rPr>
                        <a:t>5</a:t>
                      </a:r>
                      <a:endParaRPr lang="ru-RU" sz="1800" b="0" dirty="0">
                        <a:solidFill>
                          <a:schemeClr val="tx1"/>
                        </a:solidFill>
                        <a:latin typeface="+mn-lt"/>
                      </a:endParaRPr>
                    </a:p>
                  </a:txBody>
                  <a:tcPr anchor="ctr"/>
                </a:tc>
                <a:tc>
                  <a:txBody>
                    <a:bodyPr/>
                    <a:lstStyle/>
                    <a:p>
                      <a:pPr algn="ctr"/>
                      <a:r>
                        <a:rPr lang="ru-RU" sz="1800" b="0" dirty="0" smtClean="0"/>
                        <a:t>129,5</a:t>
                      </a:r>
                      <a:endParaRPr lang="ru-RU" sz="1800" b="0" dirty="0"/>
                    </a:p>
                  </a:txBody>
                  <a:tcPr anchor="ctr"/>
                </a:tc>
              </a:tr>
              <a:tr h="262737">
                <a:tc>
                  <a:txBody>
                    <a:bodyPr/>
                    <a:lstStyle/>
                    <a:p>
                      <a:r>
                        <a:rPr lang="ru-RU" sz="1400" kern="1200" dirty="0" smtClean="0">
                          <a:solidFill>
                            <a:schemeClr val="dk1"/>
                          </a:solidFill>
                          <a:effectLst/>
                          <a:latin typeface="+mn-lt"/>
                          <a:ea typeface="+mn-ea"/>
                          <a:cs typeface="+mn-cs"/>
                        </a:rPr>
                        <a:t>Риск портфеля, %</a:t>
                      </a:r>
                      <a:endParaRPr lang="ru-RU" sz="1400" kern="1200" dirty="0">
                        <a:solidFill>
                          <a:schemeClr val="dk1"/>
                        </a:solidFill>
                        <a:effectLst/>
                        <a:latin typeface="+mn-lt"/>
                        <a:ea typeface="+mn-ea"/>
                        <a:cs typeface="+mn-cs"/>
                      </a:endParaRPr>
                    </a:p>
                  </a:txBody>
                  <a:tcPr anchor="ctr"/>
                </a:tc>
                <a:tc>
                  <a:txBody>
                    <a:bodyPr/>
                    <a:lstStyle/>
                    <a:p>
                      <a:pPr algn="ctr"/>
                      <a:r>
                        <a:rPr lang="en-US" sz="1800" b="0" dirty="0" smtClean="0">
                          <a:solidFill>
                            <a:schemeClr val="tx1"/>
                          </a:solidFill>
                          <a:latin typeface="+mn-lt"/>
                        </a:rPr>
                        <a:t>6,9%</a:t>
                      </a:r>
                    </a:p>
                  </a:txBody>
                  <a:tcPr anchor="ctr"/>
                </a:tc>
                <a:tc>
                  <a:txBody>
                    <a:bodyPr/>
                    <a:lstStyle/>
                    <a:p>
                      <a:pPr algn="ctr"/>
                      <a:r>
                        <a:rPr lang="ru-RU" sz="1800" b="0" dirty="0" smtClean="0"/>
                        <a:t>5,0%</a:t>
                      </a:r>
                      <a:endParaRPr lang="ru-RU" sz="1800" b="0" dirty="0"/>
                    </a:p>
                  </a:txBody>
                  <a:tcPr anchor="ctr"/>
                </a:tc>
              </a:tr>
              <a:tr h="405462">
                <a:tc>
                  <a:txBody>
                    <a:bodyPr/>
                    <a:lstStyle/>
                    <a:p>
                      <a:pPr marL="0" marR="0" indent="0" algn="l" defTabSz="932753" rtl="0" eaLnBrk="1" fontAlgn="auto" latinLnBrk="0" hangingPunct="1">
                        <a:lnSpc>
                          <a:spcPct val="100000"/>
                        </a:lnSpc>
                        <a:spcBef>
                          <a:spcPts val="0"/>
                        </a:spcBef>
                        <a:spcAft>
                          <a:spcPts val="0"/>
                        </a:spcAft>
                        <a:buClrTx/>
                        <a:buSzTx/>
                        <a:buFontTx/>
                        <a:buNone/>
                        <a:tabLst/>
                        <a:defRPr/>
                      </a:pPr>
                      <a:r>
                        <a:rPr lang="ru-RU" sz="1400" kern="1200" dirty="0" smtClean="0">
                          <a:solidFill>
                            <a:schemeClr val="dk1"/>
                          </a:solidFill>
                          <a:effectLst/>
                          <a:latin typeface="+mn-lt"/>
                          <a:ea typeface="+mn-ea"/>
                          <a:cs typeface="+mn-cs"/>
                        </a:rPr>
                        <a:t>Портфель микрозаймов, млн. руб.</a:t>
                      </a:r>
                      <a:endParaRPr lang="ru-RU" sz="1400" b="0" dirty="0" smtClean="0">
                        <a:latin typeface="+mn-lt"/>
                      </a:endParaRPr>
                    </a:p>
                  </a:txBody>
                  <a:tcPr anchor="ctr"/>
                </a:tc>
                <a:tc>
                  <a:txBody>
                    <a:bodyPr/>
                    <a:lstStyle/>
                    <a:p>
                      <a:pPr algn="ctr"/>
                      <a:r>
                        <a:rPr lang="ru-RU" sz="1800" b="0" dirty="0" smtClean="0">
                          <a:solidFill>
                            <a:schemeClr val="tx1"/>
                          </a:solidFill>
                          <a:latin typeface="+mn-lt"/>
                        </a:rPr>
                        <a:t>113,7</a:t>
                      </a:r>
                    </a:p>
                  </a:txBody>
                  <a:tcPr anchor="ctr"/>
                </a:tc>
                <a:tc>
                  <a:txBody>
                    <a:bodyPr/>
                    <a:lstStyle/>
                    <a:p>
                      <a:pPr algn="ctr"/>
                      <a:r>
                        <a:rPr lang="ru-RU" sz="1800" b="0" dirty="0" smtClean="0"/>
                        <a:t>158,7</a:t>
                      </a:r>
                      <a:endParaRPr lang="ru-RU" sz="1800" b="0" dirty="0"/>
                    </a:p>
                  </a:txBody>
                  <a:tcPr anchor="ctr"/>
                </a:tc>
              </a:tr>
            </a:tbl>
          </a:graphicData>
        </a:graphic>
      </p:graphicFrame>
      <p:sp>
        <p:nvSpPr>
          <p:cNvPr id="14" name="Прямоугольник 13"/>
          <p:cNvSpPr/>
          <p:nvPr/>
        </p:nvSpPr>
        <p:spPr>
          <a:xfrm>
            <a:off x="422691" y="692964"/>
            <a:ext cx="9031857" cy="830997"/>
          </a:xfrm>
          <a:prstGeom prst="rect">
            <a:avLst/>
          </a:prstGeom>
        </p:spPr>
        <p:txBody>
          <a:bodyPr wrap="square">
            <a:spAutoFit/>
          </a:bodyPr>
          <a:lstStyle/>
          <a:p>
            <a:pPr algn="ctr"/>
            <a:r>
              <a:rPr lang="ru-RU" sz="2400" b="1" dirty="0" smtClean="0">
                <a:solidFill>
                  <a:srgbClr val="F55F0B"/>
                </a:solidFill>
                <a:latin typeface="Arial" pitchFamily="34" charset="0"/>
                <a:cs typeface="Arial" pitchFamily="34" charset="0"/>
              </a:rPr>
              <a:t>Фондом всего предоставлено </a:t>
            </a:r>
          </a:p>
          <a:p>
            <a:pPr algn="ctr"/>
            <a:r>
              <a:rPr lang="ru-RU" sz="2400" b="1" dirty="0" smtClean="0">
                <a:solidFill>
                  <a:srgbClr val="F55F0B"/>
                </a:solidFill>
                <a:latin typeface="Arial" pitchFamily="34" charset="0"/>
                <a:cs typeface="Arial" pitchFamily="34" charset="0"/>
              </a:rPr>
              <a:t>965 микрозаймов на 8</a:t>
            </a:r>
            <a:r>
              <a:rPr lang="ru-RU" sz="2400" b="1" dirty="0">
                <a:solidFill>
                  <a:srgbClr val="F55F0B"/>
                </a:solidFill>
                <a:latin typeface="Arial" pitchFamily="34" charset="0"/>
                <a:cs typeface="Arial" pitchFamily="34" charset="0"/>
              </a:rPr>
              <a:t>7</a:t>
            </a:r>
            <a:r>
              <a:rPr lang="en-US" sz="2400" b="1" dirty="0" smtClean="0">
                <a:solidFill>
                  <a:srgbClr val="F55F0B"/>
                </a:solidFill>
                <a:latin typeface="Arial" pitchFamily="34" charset="0"/>
                <a:cs typeface="Arial" pitchFamily="34" charset="0"/>
              </a:rPr>
              <a:t>0</a:t>
            </a:r>
            <a:r>
              <a:rPr lang="ru-RU" sz="2400" b="1" dirty="0" smtClean="0">
                <a:solidFill>
                  <a:srgbClr val="F55F0B"/>
                </a:solidFill>
                <a:latin typeface="Arial" pitchFamily="34" charset="0"/>
                <a:cs typeface="Arial" pitchFamily="34" charset="0"/>
              </a:rPr>
              <a:t> млн. рублей</a:t>
            </a:r>
            <a:endParaRPr lang="ru-RU" sz="2400" b="1" dirty="0">
              <a:solidFill>
                <a:srgbClr val="23669D"/>
              </a:solidFill>
              <a:latin typeface="Arial" pitchFamily="34" charset="0"/>
              <a:cs typeface="Arial" pitchFamily="34" charset="0"/>
            </a:endParaRPr>
          </a:p>
        </p:txBody>
      </p:sp>
      <p:graphicFrame>
        <p:nvGraphicFramePr>
          <p:cNvPr id="15" name="Диаграмма 14"/>
          <p:cNvGraphicFramePr>
            <a:graphicFrameLocks/>
          </p:cNvGraphicFramePr>
          <p:nvPr>
            <p:extLst>
              <p:ext uri="{D42A27DB-BD31-4B8C-83A1-F6EECF244321}">
                <p14:modId xmlns:p14="http://schemas.microsoft.com/office/powerpoint/2010/main" val="805641583"/>
              </p:ext>
            </p:extLst>
          </p:nvPr>
        </p:nvGraphicFramePr>
        <p:xfrm>
          <a:off x="6058468" y="1698973"/>
          <a:ext cx="3667126" cy="48577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53605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7" name="Rectangle 11"/>
          <p:cNvSpPr>
            <a:spLocks noChangeArrowheads="1"/>
          </p:cNvSpPr>
          <p:nvPr>
            <p:custDataLst>
              <p:tags r:id="rId1"/>
            </p:custDataLst>
          </p:nvPr>
        </p:nvSpPr>
        <p:spPr bwMode="auto">
          <a:xfrm>
            <a:off x="4243388" y="1431925"/>
            <a:ext cx="1647825" cy="430213"/>
          </a:xfrm>
          <a:prstGeom prst="rect">
            <a:avLst/>
          </a:prstGeom>
          <a:noFill/>
          <a:ln w="9525">
            <a:noFill/>
            <a:miter lim="800000"/>
            <a:headEnd/>
            <a:tailEnd/>
          </a:ln>
        </p:spPr>
        <p:txBody>
          <a:bodyPr lIns="0" tIns="0" rIns="0" bIns="0" anchor="ctr">
            <a:spAutoFit/>
          </a:bodyPr>
          <a:lstStyle/>
          <a:p>
            <a:pPr defTabSz="893763">
              <a:buSzPct val="120000"/>
            </a:pPr>
            <a:r>
              <a:rPr lang="ru-RU" sz="1400" b="1" dirty="0">
                <a:solidFill>
                  <a:schemeClr val="bg1"/>
                </a:solidFill>
              </a:rPr>
              <a:t>Этап 3</a:t>
            </a:r>
          </a:p>
          <a:p>
            <a:pPr defTabSz="893763">
              <a:buSzPct val="120000"/>
            </a:pPr>
            <a:r>
              <a:rPr lang="ru-RU" sz="1400" b="1" dirty="0">
                <a:solidFill>
                  <a:schemeClr val="bg1"/>
                </a:solidFill>
              </a:rPr>
              <a:t>Название этапа 3</a:t>
            </a:r>
            <a:endParaRPr lang="en-AU" sz="1400" b="1" dirty="0">
              <a:solidFill>
                <a:schemeClr val="bg1"/>
              </a:solidFill>
            </a:endParaRPr>
          </a:p>
        </p:txBody>
      </p:sp>
      <p:sp>
        <p:nvSpPr>
          <p:cNvPr id="26" name="Заголовок 25"/>
          <p:cNvSpPr>
            <a:spLocks noGrp="1"/>
          </p:cNvSpPr>
          <p:nvPr>
            <p:ph type="title"/>
          </p:nvPr>
        </p:nvSpPr>
        <p:spPr>
          <a:xfrm>
            <a:off x="209760" y="342190"/>
            <a:ext cx="9240837" cy="369332"/>
          </a:xfrm>
        </p:spPr>
        <p:txBody>
          <a:bodyPr/>
          <a:lstStyle/>
          <a:p>
            <a:pPr algn="ctr"/>
            <a:r>
              <a:rPr lang="ru-RU" sz="2400" dirty="0" smtClean="0">
                <a:latin typeface="Arial Narrow" pitchFamily="34" charset="0"/>
              </a:rPr>
              <a:t>Московский областной фонд развития микрофинансирования</a:t>
            </a:r>
            <a:endParaRPr lang="ru-RU" sz="2400" dirty="0">
              <a:latin typeface="Arial Narrow" pitchFamily="34" charset="0"/>
            </a:endParaRPr>
          </a:p>
        </p:txBody>
      </p:sp>
      <p:sp>
        <p:nvSpPr>
          <p:cNvPr id="9" name="TextBox 8"/>
          <p:cNvSpPr txBox="1"/>
          <p:nvPr/>
        </p:nvSpPr>
        <p:spPr>
          <a:xfrm>
            <a:off x="9456625" y="6461861"/>
            <a:ext cx="255198" cy="246221"/>
          </a:xfrm>
          <a:prstGeom prst="rect">
            <a:avLst/>
          </a:prstGeom>
          <a:noFill/>
        </p:spPr>
        <p:txBody>
          <a:bodyPr wrap="none" rtlCol="0">
            <a:spAutoFit/>
          </a:bodyPr>
          <a:lstStyle/>
          <a:p>
            <a:r>
              <a:rPr lang="ru-RU" sz="1000" b="1" dirty="0">
                <a:solidFill>
                  <a:schemeClr val="tx2"/>
                </a:solidFill>
              </a:rPr>
              <a:t>5</a:t>
            </a:r>
            <a:endParaRPr lang="en-US" sz="1000" b="1" dirty="0">
              <a:solidFill>
                <a:schemeClr val="tx2"/>
              </a:solidFill>
            </a:endParaRPr>
          </a:p>
        </p:txBody>
      </p:sp>
      <p:sp>
        <p:nvSpPr>
          <p:cNvPr id="7" name="Содержимое 2"/>
          <p:cNvSpPr txBox="1">
            <a:spLocks/>
          </p:cNvSpPr>
          <p:nvPr/>
        </p:nvSpPr>
        <p:spPr bwMode="auto">
          <a:xfrm>
            <a:off x="530525" y="2459966"/>
            <a:ext cx="8686800" cy="3891407"/>
          </a:xfrm>
          <a:prstGeom prst="rect">
            <a:avLst/>
          </a:prstGeom>
          <a:noFill/>
          <a:ln w="9525">
            <a:noFill/>
            <a:miter lim="800000"/>
            <a:headEnd/>
            <a:tailEnd/>
          </a:ln>
        </p:spPr>
        <p:txBody>
          <a:bodyPr/>
          <a:lstStyle/>
          <a:p>
            <a:pPr marL="342900" indent="-342900" algn="ctr" eaLnBrk="0" hangingPunct="0">
              <a:spcBef>
                <a:spcPct val="20000"/>
              </a:spcBef>
            </a:pPr>
            <a:r>
              <a:rPr lang="ru-RU" sz="6000" dirty="0" smtClean="0"/>
              <a:t> </a:t>
            </a:r>
            <a:r>
              <a:rPr lang="ru-RU" sz="6000" b="1" dirty="0" smtClean="0"/>
              <a:t>(495</a:t>
            </a:r>
            <a:r>
              <a:rPr lang="ru-RU" sz="6000" b="1" dirty="0"/>
              <a:t>) 730-50-76 </a:t>
            </a:r>
            <a:endParaRPr lang="ru-RU" sz="6000" b="1" dirty="0" smtClean="0">
              <a:hlinkClick r:id="rId3"/>
            </a:endParaRPr>
          </a:p>
          <a:p>
            <a:pPr marL="342900" indent="-342900" algn="ctr" eaLnBrk="0" hangingPunct="0">
              <a:spcBef>
                <a:spcPct val="20000"/>
              </a:spcBef>
            </a:pPr>
            <a:r>
              <a:rPr lang="en-US" sz="6000" b="1" dirty="0" smtClean="0">
                <a:hlinkClick r:id="rId3"/>
              </a:rPr>
              <a:t>www.mofmicro.ru</a:t>
            </a:r>
            <a:endParaRPr lang="ru-RU" sz="4800" b="1" dirty="0" smtClean="0"/>
          </a:p>
          <a:p>
            <a:pPr marL="342900" indent="-342900" algn="ctr" eaLnBrk="0" hangingPunct="0">
              <a:spcBef>
                <a:spcPct val="20000"/>
              </a:spcBef>
            </a:pPr>
            <a:r>
              <a:rPr lang="en-US" sz="3200" dirty="0" smtClean="0"/>
              <a:t>fond@mofmicro.ru</a:t>
            </a:r>
            <a:endParaRPr lang="ru-RU" sz="3200" dirty="0" smtClean="0"/>
          </a:p>
          <a:p>
            <a:pPr marL="342900" indent="-342900" algn="ctr" eaLnBrk="0" hangingPunct="0">
              <a:spcBef>
                <a:spcPct val="20000"/>
              </a:spcBef>
            </a:pPr>
            <a:r>
              <a:rPr lang="ru-RU" sz="3200" dirty="0" smtClean="0"/>
              <a:t>г. Красногорск, </a:t>
            </a:r>
          </a:p>
          <a:p>
            <a:pPr marL="342900" indent="-342900" algn="ctr" eaLnBrk="0" hangingPunct="0">
              <a:spcBef>
                <a:spcPct val="20000"/>
              </a:spcBef>
            </a:pPr>
            <a:r>
              <a:rPr lang="ru-RU" sz="3200" dirty="0" smtClean="0"/>
              <a:t>бульвар Строителей, д.2, офис 44</a:t>
            </a:r>
            <a:endParaRPr lang="en-US" sz="3200" dirty="0"/>
          </a:p>
        </p:txBody>
      </p:sp>
      <p:pic>
        <p:nvPicPr>
          <p:cNvPr id="8" name="Рисунок 7" descr="Логотип МОФМ_5.jpg"/>
          <p:cNvPicPr>
            <a:picLocks noChangeAspect="1"/>
          </p:cNvPicPr>
          <p:nvPr/>
        </p:nvPicPr>
        <p:blipFill>
          <a:blip r:embed="rId4" cstate="print"/>
          <a:stretch>
            <a:fillRect/>
          </a:stretch>
        </p:blipFill>
        <p:spPr>
          <a:xfrm>
            <a:off x="4121138" y="924565"/>
            <a:ext cx="1373339" cy="1382031"/>
          </a:xfrm>
          <a:prstGeom prst="rect">
            <a:avLst/>
          </a:prstGeom>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10.xml><?xml version="1.0" encoding="utf-8"?>
<p:tagLst xmlns:a="http://schemas.openxmlformats.org/drawingml/2006/main" xmlns:r="http://schemas.openxmlformats.org/officeDocument/2006/relationships" xmlns:p="http://schemas.openxmlformats.org/presentationml/2006/main">
  <p:tag name="NAME" val="SingleBoatText"/>
</p:tagLst>
</file>

<file path=ppt/tags/tag11.xml><?xml version="1.0" encoding="utf-8"?>
<p:tagLst xmlns:a="http://schemas.openxmlformats.org/drawingml/2006/main" xmlns:r="http://schemas.openxmlformats.org/officeDocument/2006/relationships" xmlns:p="http://schemas.openxmlformats.org/presentationml/2006/main">
  <p:tag name="NAME" val="SingleBoatText"/>
</p:tagLst>
</file>

<file path=ppt/tags/tag12.xml><?xml version="1.0" encoding="utf-8"?>
<p:tagLst xmlns:a="http://schemas.openxmlformats.org/drawingml/2006/main" xmlns:r="http://schemas.openxmlformats.org/officeDocument/2006/relationships" xmlns:p="http://schemas.openxmlformats.org/presentationml/2006/main">
  <p:tag name="NAME" val="SingleBoatText"/>
</p:tagLst>
</file>

<file path=ppt/tags/tag13.xml><?xml version="1.0" encoding="utf-8"?>
<p:tagLst xmlns:a="http://schemas.openxmlformats.org/drawingml/2006/main" xmlns:r="http://schemas.openxmlformats.org/officeDocument/2006/relationships" xmlns:p="http://schemas.openxmlformats.org/presentationml/2006/main">
  <p:tag name="NAME" val="SingleBoatText"/>
</p:tagLst>
</file>

<file path=ppt/tags/tag14.xml><?xml version="1.0" encoding="utf-8"?>
<p:tagLst xmlns:a="http://schemas.openxmlformats.org/drawingml/2006/main" xmlns:r="http://schemas.openxmlformats.org/officeDocument/2006/relationships" xmlns:p="http://schemas.openxmlformats.org/presentationml/2006/main">
  <p:tag name="NAME" val="SingleBoatText"/>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RB8.lYDeEWTPepbkWFXe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dxK.04qETE2UHBnEjQVcNw"/>
</p:tagLst>
</file>

<file path=ppt/tags/tag7.xml><?xml version="1.0" encoding="utf-8"?>
<p:tagLst xmlns:a="http://schemas.openxmlformats.org/drawingml/2006/main" xmlns:r="http://schemas.openxmlformats.org/officeDocument/2006/relationships" xmlns:p="http://schemas.openxmlformats.org/presentationml/2006/main">
  <p:tag name="NAME" val="McK Disclaimer"/>
  <p:tag name="RESIZE" val="Yes"/>
  <p:tag name="LLEFT" val=" 210.125"/>
  <p:tag name="LTOP" val=" 469.875"/>
</p:tagLst>
</file>

<file path=ppt/tags/tag8.xml><?xml version="1.0" encoding="utf-8"?>
<p:tagLst xmlns:a="http://schemas.openxmlformats.org/drawingml/2006/main" xmlns:r="http://schemas.openxmlformats.org/officeDocument/2006/relationships" xmlns:p="http://schemas.openxmlformats.org/presentationml/2006/main">
  <p:tag name="NAME" val="SingleBoatText"/>
</p:tagLst>
</file>

<file path=ppt/tags/tag9.xml><?xml version="1.0" encoding="utf-8"?>
<p:tagLst xmlns:a="http://schemas.openxmlformats.org/drawingml/2006/main" xmlns:r="http://schemas.openxmlformats.org/officeDocument/2006/relationships" xmlns:p="http://schemas.openxmlformats.org/presentationml/2006/main">
  <p:tag name="NAME" val="SingleBoatText"/>
</p:tagLst>
</file>

<file path=ppt/theme/theme1.xml><?xml version="1.0" encoding="utf-8"?>
<a:theme xmlns:a="http://schemas.openxmlformats.org/drawingml/2006/main" name="5_Universal Template_RU">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1_Universal Template_RU">
      <a:majorFont>
        <a:latin typeface="Arial"/>
        <a:ea typeface=""/>
        <a:cs typeface="Arial"/>
      </a:majorFont>
      <a:minorFont>
        <a:latin typeface="Arial"/>
        <a:ea typeface=""/>
        <a:cs typeface="Arial"/>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200" b="0" i="1" u="none" strike="noStrike" cap="none" normalizeH="0" baseline="0" smtClean="0">
            <a:ln>
              <a:noFill/>
            </a:ln>
            <a:solidFill>
              <a:schemeClr val="tx1"/>
            </a:solidFill>
            <a:effectLst/>
            <a:latin typeface="Arial" charset="0"/>
          </a:defRPr>
        </a:defPPr>
      </a:lstStyle>
    </a:lnDef>
  </a:objectDefaults>
  <a:extraClrSchemeLst>
    <a:extraClrScheme>
      <a:clrScheme name="1_Universal Template_RU 1">
        <a:dk1>
          <a:srgbClr val="000000"/>
        </a:dk1>
        <a:lt1>
          <a:srgbClr val="FFFFFF"/>
        </a:lt1>
        <a:dk2>
          <a:srgbClr val="000000"/>
        </a:dk2>
        <a:lt2>
          <a:srgbClr val="FFFFFF"/>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1_Universal Template_RU 2">
        <a:dk1>
          <a:srgbClr val="000000"/>
        </a:dk1>
        <a:lt1>
          <a:srgbClr val="FFFFFF"/>
        </a:lt1>
        <a:dk2>
          <a:srgbClr val="002960"/>
        </a:dk2>
        <a:lt2>
          <a:srgbClr val="FFFFFF"/>
        </a:lt2>
        <a:accent1>
          <a:srgbClr val="C7E0FB"/>
        </a:accent1>
        <a:accent2>
          <a:srgbClr val="91B0FF"/>
        </a:accent2>
        <a:accent3>
          <a:srgbClr val="FFFFFF"/>
        </a:accent3>
        <a:accent4>
          <a:srgbClr val="000000"/>
        </a:accent4>
        <a:accent5>
          <a:srgbClr val="E0EDFD"/>
        </a:accent5>
        <a:accent6>
          <a:srgbClr val="839FE7"/>
        </a:accent6>
        <a:hlink>
          <a:srgbClr val="0066CC"/>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3">
        <a:dk1>
          <a:srgbClr val="002960"/>
        </a:dk1>
        <a:lt1>
          <a:srgbClr val="FFFFFF"/>
        </a:lt1>
        <a:dk2>
          <a:srgbClr val="002960"/>
        </a:dk2>
        <a:lt2>
          <a:srgbClr val="FFBE3D"/>
        </a:lt2>
        <a:accent1>
          <a:srgbClr val="0066CC"/>
        </a:accent1>
        <a:accent2>
          <a:srgbClr val="5F8DFF"/>
        </a:accent2>
        <a:accent3>
          <a:srgbClr val="AAACB6"/>
        </a:accent3>
        <a:accent4>
          <a:srgbClr val="DADADA"/>
        </a:accent4>
        <a:accent5>
          <a:srgbClr val="AAB8E2"/>
        </a:accent5>
        <a:accent6>
          <a:srgbClr val="557FE7"/>
        </a:accent6>
        <a:hlink>
          <a:srgbClr val="96C5F8"/>
        </a:hlink>
        <a:folHlink>
          <a:srgbClr val="D8E9FC"/>
        </a:folHlink>
      </a:clrScheme>
      <a:clrMap bg1="dk2" tx1="lt1" bg2="dk1" tx2="lt2" accent1="accent1" accent2="accent2" accent3="accent3" accent4="accent4" accent5="accent5" accent6="accent6" hlink="hlink" folHlink="folHlink"/>
    </a:extraClrScheme>
    <a:extraClrScheme>
      <a:clrScheme name="1_Universal Template_RU 4">
        <a:dk1>
          <a:srgbClr val="000000"/>
        </a:dk1>
        <a:lt1>
          <a:srgbClr val="FFFFFF"/>
        </a:lt1>
        <a:dk2>
          <a:srgbClr val="000000"/>
        </a:dk2>
        <a:lt2>
          <a:srgbClr val="FFBE3D"/>
        </a:lt2>
        <a:accent1>
          <a:srgbClr val="002960"/>
        </a:accent1>
        <a:accent2>
          <a:srgbClr val="0066CC"/>
        </a:accent2>
        <a:accent3>
          <a:srgbClr val="AAAAAA"/>
        </a:accent3>
        <a:accent4>
          <a:srgbClr val="DADADA"/>
        </a:accent4>
        <a:accent5>
          <a:srgbClr val="AAACB6"/>
        </a:accent5>
        <a:accent6>
          <a:srgbClr val="005CB9"/>
        </a:accent6>
        <a:hlink>
          <a:srgbClr val="91B0FF"/>
        </a:hlink>
        <a:folHlink>
          <a:srgbClr val="C7E0FB"/>
        </a:folHlink>
      </a:clrScheme>
      <a:clrMap bg1="dk2" tx1="lt1" bg2="dk1" tx2="lt2" accent1="accent1" accent2="accent2" accent3="accent3" accent4="accent4" accent5="accent5" accent6="accent6" hlink="hlink" folHlink="folHlink"/>
    </a:extraClrScheme>
    <a:extraClrScheme>
      <a:clrScheme name="1_Universal Template_RU 5">
        <a:dk1>
          <a:srgbClr val="000000"/>
        </a:dk1>
        <a:lt1>
          <a:srgbClr val="FFFFFF"/>
        </a:lt1>
        <a:dk2>
          <a:srgbClr val="002960"/>
        </a:dk2>
        <a:lt2>
          <a:srgbClr val="FFFFFF"/>
        </a:lt2>
        <a:accent1>
          <a:srgbClr val="C7E0FB"/>
        </a:accent1>
        <a:accent2>
          <a:srgbClr val="FFCC66"/>
        </a:accent2>
        <a:accent3>
          <a:srgbClr val="FFFFFF"/>
        </a:accent3>
        <a:accent4>
          <a:srgbClr val="000000"/>
        </a:accent4>
        <a:accent5>
          <a:srgbClr val="E0EDFD"/>
        </a:accent5>
        <a:accent6>
          <a:srgbClr val="E7B95C"/>
        </a:accent6>
        <a:hlink>
          <a:srgbClr val="4F8636"/>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6">
        <a:dk1>
          <a:srgbClr val="002960"/>
        </a:dk1>
        <a:lt1>
          <a:srgbClr val="FFFFFF"/>
        </a:lt1>
        <a:dk2>
          <a:srgbClr val="002960"/>
        </a:dk2>
        <a:lt2>
          <a:srgbClr val="FFBE3D"/>
        </a:lt2>
        <a:accent1>
          <a:srgbClr val="0066CC"/>
        </a:accent1>
        <a:accent2>
          <a:srgbClr val="4F8636"/>
        </a:accent2>
        <a:accent3>
          <a:srgbClr val="AAACB6"/>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7">
        <a:dk1>
          <a:srgbClr val="000000"/>
        </a:dk1>
        <a:lt1>
          <a:srgbClr val="FFFFFF"/>
        </a:lt1>
        <a:dk2>
          <a:srgbClr val="000000"/>
        </a:dk2>
        <a:lt2>
          <a:srgbClr val="FFBE3D"/>
        </a:lt2>
        <a:accent1>
          <a:srgbClr val="0066CC"/>
        </a:accent1>
        <a:accent2>
          <a:srgbClr val="4F8636"/>
        </a:accent2>
        <a:accent3>
          <a:srgbClr val="AAAAAA"/>
        </a:accent3>
        <a:accent4>
          <a:srgbClr val="DADADA"/>
        </a:accent4>
        <a:accent5>
          <a:srgbClr val="AAB8E2"/>
        </a:accent5>
        <a:accent6>
          <a:srgbClr val="477930"/>
        </a:accent6>
        <a:hlink>
          <a:srgbClr val="FF9900"/>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8">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9">
        <a:dk1>
          <a:srgbClr val="002960"/>
        </a:dk1>
        <a:lt1>
          <a:srgbClr val="FFFFFF"/>
        </a:lt1>
        <a:dk2>
          <a:srgbClr val="002960"/>
        </a:dk2>
        <a:lt2>
          <a:srgbClr val="FFBE3D"/>
        </a:lt2>
        <a:accent1>
          <a:srgbClr val="0066CC"/>
        </a:accent1>
        <a:accent2>
          <a:srgbClr val="50A2A0"/>
        </a:accent2>
        <a:accent3>
          <a:srgbClr val="AAACB6"/>
        </a:accent3>
        <a:accent4>
          <a:srgbClr val="DADADA"/>
        </a:accent4>
        <a:accent5>
          <a:srgbClr val="AAB8E2"/>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10">
        <a:dk1>
          <a:srgbClr val="000000"/>
        </a:dk1>
        <a:lt1>
          <a:srgbClr val="FFFFFF"/>
        </a:lt1>
        <a:dk2>
          <a:srgbClr val="000000"/>
        </a:dk2>
        <a:lt2>
          <a:srgbClr val="FFBE3D"/>
        </a:lt2>
        <a:accent1>
          <a:srgbClr val="174A7C"/>
        </a:accent1>
        <a:accent2>
          <a:srgbClr val="50A2A0"/>
        </a:accent2>
        <a:accent3>
          <a:srgbClr val="AAAAAA"/>
        </a:accent3>
        <a:accent4>
          <a:srgbClr val="DADADA"/>
        </a:accent4>
        <a:accent5>
          <a:srgbClr val="ABB1BF"/>
        </a:accent5>
        <a:accent6>
          <a:srgbClr val="489291"/>
        </a:accent6>
        <a:hlink>
          <a:srgbClr val="C7C293"/>
        </a:hlink>
        <a:folHlink>
          <a:srgbClr val="FFBE3D"/>
        </a:folHlink>
      </a:clrScheme>
      <a:clrMap bg1="dk2" tx1="lt1" bg2="dk1" tx2="lt2" accent1="accent1" accent2="accent2" accent3="accent3" accent4="accent4" accent5="accent5" accent6="accent6" hlink="hlink" folHlink="folHlink"/>
    </a:extraClrScheme>
    <a:extraClrScheme>
      <a:clrScheme name="1_Universal Template_RU 11">
        <a:dk1>
          <a:srgbClr val="000000"/>
        </a:dk1>
        <a:lt1>
          <a:srgbClr val="FFFFFF"/>
        </a:lt1>
        <a:dk2>
          <a:srgbClr val="002960"/>
        </a:dk2>
        <a:lt2>
          <a:srgbClr val="FFFFFF"/>
        </a:lt2>
        <a:accent1>
          <a:srgbClr val="C7E0FB"/>
        </a:accent1>
        <a:accent2>
          <a:srgbClr val="F8C090"/>
        </a:accent2>
        <a:accent3>
          <a:srgbClr val="FFFFFF"/>
        </a:accent3>
        <a:accent4>
          <a:srgbClr val="000000"/>
        </a:accent4>
        <a:accent5>
          <a:srgbClr val="E0EDFD"/>
        </a:accent5>
        <a:accent6>
          <a:srgbClr val="E1AE82"/>
        </a:accent6>
        <a:hlink>
          <a:srgbClr val="50A2A0"/>
        </a:hlink>
        <a:folHlink>
          <a:srgbClr val="002960"/>
        </a:folHlink>
      </a:clrScheme>
      <a:clrMap bg1="lt1" tx1="dk1" bg2="lt2" tx2="dk2" accent1="accent1" accent2="accent2" accent3="accent3" accent4="accent4" accent5="accent5" accent6="accent6" hlink="hlink" folHlink="folHlink"/>
    </a:extraClrScheme>
    <a:extraClrScheme>
      <a:clrScheme name="1_Universal Template_RU 12">
        <a:dk1>
          <a:srgbClr val="000000"/>
        </a:dk1>
        <a:lt1>
          <a:srgbClr val="FFFFFF"/>
        </a:lt1>
        <a:dk2>
          <a:srgbClr val="015289"/>
        </a:dk2>
        <a:lt2>
          <a:srgbClr val="FFFFFF"/>
        </a:lt2>
        <a:accent1>
          <a:srgbClr val="F3F4F4"/>
        </a:accent1>
        <a:accent2>
          <a:srgbClr val="00B5CB"/>
        </a:accent2>
        <a:accent3>
          <a:srgbClr val="FFFFFF"/>
        </a:accent3>
        <a:accent4>
          <a:srgbClr val="000000"/>
        </a:accent4>
        <a:accent5>
          <a:srgbClr val="F8F8F8"/>
        </a:accent5>
        <a:accent6>
          <a:srgbClr val="00A4B8"/>
        </a:accent6>
        <a:hlink>
          <a:srgbClr val="004E8E"/>
        </a:hlink>
        <a:folHlink>
          <a:srgbClr val="4F4C4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6127</TotalTime>
  <Words>409</Words>
  <Application>Microsoft Office PowerPoint</Application>
  <PresentationFormat>Лист A4 (210x297 мм)</PresentationFormat>
  <Paragraphs>107</Paragraphs>
  <Slides>6</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6</vt:i4>
      </vt:variant>
    </vt:vector>
  </HeadingPairs>
  <TitlesOfParts>
    <vt:vector size="13" baseType="lpstr">
      <vt:lpstr>ＭＳ Ｐゴシック</vt:lpstr>
      <vt:lpstr>Arial</vt:lpstr>
      <vt:lpstr>Arial Narrow</vt:lpstr>
      <vt:lpstr>Calibri</vt:lpstr>
      <vt:lpstr>Times New Roman</vt:lpstr>
      <vt:lpstr>Wingdings</vt:lpstr>
      <vt:lpstr>5_Universal Template_RU</vt:lpstr>
      <vt:lpstr>Московский областной фонд развития микрофинансирования</vt:lpstr>
      <vt:lpstr>Московский областной фонд развития микрофинансирования</vt:lpstr>
      <vt:lpstr>Московский областной фонд развития микрофинансирования</vt:lpstr>
      <vt:lpstr>Московский областной фонд развития микрофинансирования</vt:lpstr>
      <vt:lpstr>Московский областной фонд развития микрофинансирования</vt:lpstr>
      <vt:lpstr>Московский областной фонд развития микрофинансирования</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Поведская Нина;А. Большухин</dc:creator>
  <cp:lastModifiedBy>Коромыслова Валентина Васильевна</cp:lastModifiedBy>
  <cp:revision>521</cp:revision>
  <cp:lastPrinted>2016-06-02T08:50:58Z</cp:lastPrinted>
  <dcterms:created xsi:type="dcterms:W3CDTF">2014-02-04T07:17:20Z</dcterms:created>
  <dcterms:modified xsi:type="dcterms:W3CDTF">2016-07-20T07:01:35Z</dcterms:modified>
</cp:coreProperties>
</file>