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1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8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3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56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2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2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1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1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2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2C0A2C-79FD-4A0F-B01A-51A941B7104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7B0CDB-5A74-4AA3-B0B7-E4B7B8818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607" y="24101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Фрязино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поселка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наукограда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1304" y="4106436"/>
            <a:ext cx="6987645" cy="13885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города по архивным документам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1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1881" y="1609380"/>
            <a:ext cx="5426158" cy="1371600"/>
          </a:xfrm>
        </p:spPr>
        <p:txBody>
          <a:bodyPr>
            <a:normAutofit/>
          </a:bodyPr>
          <a:lstStyle/>
          <a:p>
            <a:r>
              <a:rPr lang="ru-RU" dirty="0"/>
              <a:t>В 2003 году городу присвоен статус </a:t>
            </a:r>
            <a:r>
              <a:rPr lang="ru-RU" dirty="0" err="1"/>
              <a:t>наукограда</a:t>
            </a:r>
            <a:r>
              <a:rPr lang="ru-RU" dirty="0"/>
              <a:t> Российской </a:t>
            </a:r>
            <a:r>
              <a:rPr lang="ru-RU" dirty="0" smtClean="0"/>
              <a:t>Федерации</a:t>
            </a:r>
            <a:r>
              <a:rPr lang="ru-RU" dirty="0"/>
              <a:t>.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56459" y="3146233"/>
            <a:ext cx="5426158" cy="1828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Указ </a:t>
            </a:r>
            <a:r>
              <a:rPr lang="ru-RU" sz="2000" dirty="0"/>
              <a:t>Президента Российской Федерации </a:t>
            </a:r>
            <a:r>
              <a:rPr lang="ru-RU" sz="2000" dirty="0" smtClean="0"/>
              <a:t>                      29 </a:t>
            </a:r>
            <a:r>
              <a:rPr lang="ru-RU" sz="2000" dirty="0"/>
              <a:t>декабря 2003 года № 1531 «О присвоении статуса </a:t>
            </a:r>
            <a:r>
              <a:rPr lang="ru-RU" sz="2000" dirty="0" err="1"/>
              <a:t>наукограда</a:t>
            </a:r>
            <a:r>
              <a:rPr lang="ru-RU" sz="2000" dirty="0"/>
              <a:t> Российской Федерации Фрязино </a:t>
            </a:r>
            <a:r>
              <a:rPr lang="ru-RU" sz="2000" dirty="0" smtClean="0"/>
              <a:t>Московской </a:t>
            </a:r>
            <a:r>
              <a:rPr lang="ru-RU" sz="2000" dirty="0"/>
              <a:t>области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39" y="178104"/>
            <a:ext cx="5677362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6940" y="71611"/>
            <a:ext cx="4076241" cy="6521985"/>
          </a:xfrm>
        </p:spPr>
        <p:txBody>
          <a:bodyPr>
            <a:normAutofit/>
          </a:bodyPr>
          <a:lstStyle/>
          <a:p>
            <a:r>
              <a:rPr lang="ru-RU" sz="2000" dirty="0"/>
              <a:t>В соответствии с Федеральным законом от 6 октября 2003 года </a:t>
            </a:r>
            <a:r>
              <a:rPr lang="ru-RU" sz="2000" dirty="0" smtClean="0"/>
              <a:t>    № </a:t>
            </a:r>
            <a:r>
              <a:rPr lang="ru-RU" sz="2000" dirty="0"/>
              <a:t>131-ФЗ «Об общих принципах организации местного самоуправления в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Федерации» Законом Московской области от 9 февраля 2005 </a:t>
            </a:r>
            <a:r>
              <a:rPr lang="ru-RU" sz="2000" dirty="0" smtClean="0"/>
              <a:t>года    </a:t>
            </a:r>
            <a:r>
              <a:rPr lang="ru-RU" sz="2000" dirty="0"/>
              <a:t>№ 38/2005-ОЗ «О статусе и границе городского округа Фрязино» </a:t>
            </a:r>
            <a:r>
              <a:rPr lang="ru-RU" sz="2000" dirty="0" smtClean="0"/>
              <a:t>муниципальное </a:t>
            </a:r>
            <a:r>
              <a:rPr lang="ru-RU" sz="2000" dirty="0"/>
              <a:t>образование «Город Фрязино Московской области» наделен статусом городского округа.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18" y="71610"/>
            <a:ext cx="6529332" cy="65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108207" y="2181340"/>
            <a:ext cx="5390214" cy="2820317"/>
          </a:xfrm>
        </p:spPr>
        <p:txBody>
          <a:bodyPr>
            <a:normAutofit/>
          </a:bodyPr>
          <a:lstStyle/>
          <a:p>
            <a:r>
              <a:rPr lang="ru-RU" sz="2000" dirty="0"/>
              <a:t>25 октября 1951 года Указом Президиума Верховного Совета РСФСР рабочий поселок Фрязино преобразован в город Фрязино Щёлковского района Московской области (ГА РФ, ф. № А-385, оп. № 13, д. № 288, л.32).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21" y="0"/>
            <a:ext cx="5421830" cy="6780302"/>
          </a:xfrm>
        </p:spPr>
      </p:pic>
    </p:spTree>
    <p:extLst>
      <p:ext uri="{BB962C8B-B14F-4D97-AF65-F5344CB8AC3E}">
        <p14:creationId xmlns:p14="http://schemas.microsoft.com/office/powerpoint/2010/main" val="27410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4308" y="0"/>
            <a:ext cx="10018713" cy="175259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Поселок Фрязино в 1951 году.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33042" y="1454228"/>
            <a:ext cx="10511504" cy="5067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Земельная Площадь поселка в 1951 году составляла 914 га. Из них 642 га занимали промышленные предприятия и жилищный фонд. Земля была закреплена за предприятием НИИ-160, созданным в 1943 году на базе «Радио-лампа». </a:t>
            </a:r>
            <a:endParaRPr lang="ru-RU" sz="2000" dirty="0"/>
          </a:p>
          <a:p>
            <a:r>
              <a:rPr lang="ru-RU" sz="2000" dirty="0" smtClean="0"/>
              <a:t>В поселке проживали около 10 тыс. человек. В поселке работали начальная и средняя школа (всего 1150 учащихся), вечерняя школа рабочей молодежи, детская музыкальная школа, электровакуумный техникум. </a:t>
            </a:r>
          </a:p>
          <a:p>
            <a:r>
              <a:rPr lang="ru-RU" sz="2000" dirty="0" smtClean="0"/>
              <a:t>Также в поселке была сеть учреждений здравоохранения: больница, поликлиника, детская консультация, зубопротезная лаборатория, ночной туберкулезный санаторий, здравпункт.</a:t>
            </a:r>
          </a:p>
          <a:p>
            <a:r>
              <a:rPr lang="ru-RU" sz="2000" dirty="0" smtClean="0"/>
              <a:t>В поселке имелся Народный суд с юридической консультацией, почта, сберегательная касса.</a:t>
            </a:r>
          </a:p>
          <a:p>
            <a:r>
              <a:rPr lang="ru-RU" sz="2000" dirty="0" smtClean="0"/>
              <a:t>Связь поселка с </a:t>
            </a:r>
            <a:r>
              <a:rPr lang="ru-RU" sz="2000" dirty="0"/>
              <a:t>М</a:t>
            </a:r>
            <a:r>
              <a:rPr lang="ru-RU" sz="2000" dirty="0" smtClean="0"/>
              <a:t>осквой  осуществлялась по железной дороге Москва-</a:t>
            </a:r>
            <a:r>
              <a:rPr lang="ru-RU" sz="2000" dirty="0" err="1" smtClean="0"/>
              <a:t>Болшево</a:t>
            </a:r>
            <a:r>
              <a:rPr lang="ru-RU" sz="2000" dirty="0"/>
              <a:t> </a:t>
            </a:r>
            <a:r>
              <a:rPr lang="ru-RU" sz="2000" dirty="0" smtClean="0"/>
              <a:t>и шоссейной дороге Москва-Щелково-Фрязино.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78" y="3330847"/>
            <a:ext cx="3615932" cy="3636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11" y="0"/>
            <a:ext cx="6064164" cy="4871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26" y="0"/>
            <a:ext cx="6332274" cy="3874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11" y="3186132"/>
            <a:ext cx="8572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8718" y="0"/>
            <a:ext cx="10018713" cy="1752599"/>
          </a:xfrm>
        </p:spPr>
        <p:txBody>
          <a:bodyPr/>
          <a:lstStyle/>
          <a:p>
            <a:r>
              <a:rPr lang="ru-RU" dirty="0" smtClean="0"/>
              <a:t>Фрязино в 1960-е годы.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41654" y="1255923"/>
            <a:ext cx="10269275" cy="5111825"/>
          </a:xfrm>
        </p:spPr>
        <p:txBody>
          <a:bodyPr>
            <a:normAutofit/>
          </a:bodyPr>
          <a:lstStyle/>
          <a:p>
            <a:r>
              <a:rPr lang="ru-RU" sz="2000" dirty="0"/>
              <a:t>На территории поселка располагались промышленные предприятия: Научно-исследовательский институт  с опытным заводом Министерства </a:t>
            </a:r>
            <a:r>
              <a:rPr lang="ru-RU" sz="2000" dirty="0" smtClean="0"/>
              <a:t>промышленных </a:t>
            </a:r>
            <a:r>
              <a:rPr lang="ru-RU" sz="2000" dirty="0" smtClean="0"/>
              <a:t>              средств </a:t>
            </a:r>
            <a:r>
              <a:rPr lang="ru-RU" sz="2000" dirty="0"/>
              <a:t>связи, строительная организация “Управление </a:t>
            </a:r>
            <a:r>
              <a:rPr lang="ru-RU" sz="2000" dirty="0" smtClean="0"/>
              <a:t>начальника </a:t>
            </a:r>
            <a:r>
              <a:rPr lang="ru-RU" sz="2000" dirty="0"/>
              <a:t>работ” (УНР-160) </a:t>
            </a:r>
            <a:r>
              <a:rPr lang="ru-RU" sz="2000" dirty="0" smtClean="0"/>
              <a:t>           с </a:t>
            </a:r>
            <a:r>
              <a:rPr lang="ru-RU" sz="2000" dirty="0"/>
              <a:t>подсобными промышленными предприятиями (</a:t>
            </a:r>
            <a:r>
              <a:rPr lang="ru-RU" sz="2000" dirty="0" smtClean="0"/>
              <a:t>бетонный</a:t>
            </a:r>
            <a:r>
              <a:rPr lang="ru-RU" sz="2000" dirty="0"/>
              <a:t>, асфальтный и лесопильный  заводы, деревообделочные цеха), авто-тракторная база, две пошивочные мастерские, сапожная мастерская и фото-графия. На предприятиях и в учреждениях поселка трудились 9300 человек. Мощность предприятий к 1955 году планировалось увеличить в два раза, а численность населения до 30 тысяч человек. (ГКУ МО «ЦГАМО</a:t>
            </a:r>
            <a:r>
              <a:rPr lang="ru-RU" sz="2000" dirty="0" smtClean="0"/>
              <a:t>»,                           </a:t>
            </a:r>
            <a:r>
              <a:rPr lang="ru-RU" sz="2000" dirty="0"/>
              <a:t>ф. № 2157,оп. №1, д. № 3744, л. 263-266).</a:t>
            </a:r>
          </a:p>
          <a:p>
            <a:r>
              <a:rPr lang="ru-RU" sz="2000" dirty="0" smtClean="0"/>
              <a:t>Основной целью НИИ-160( с 1966 года- НИИЭТ) </a:t>
            </a:r>
            <a:r>
              <a:rPr lang="ru-RU" sz="2000" dirty="0"/>
              <a:t>стала разработка и выпуск электронных приборов для радиолокационной техники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городе строятся новые предприятия. В  1959 году  открывается </a:t>
            </a:r>
            <a:r>
              <a:rPr lang="ru-RU" sz="2000" dirty="0" err="1"/>
              <a:t>Фрязинская</a:t>
            </a:r>
            <a:r>
              <a:rPr lang="ru-RU" sz="2000" dirty="0"/>
              <a:t> часть Института радиотехники и электроники АН СССР, в 1964 - завод полупроводниковых приборов (с 1972 г.- завод имени 50-летия СССР), в 1965 -  НИИ “Платан”.  Фрязино становится центром отечественной электроники. </a:t>
            </a:r>
          </a:p>
        </p:txBody>
      </p:sp>
    </p:spTree>
    <p:extLst>
      <p:ext uri="{BB962C8B-B14F-4D97-AF65-F5344CB8AC3E}">
        <p14:creationId xmlns:p14="http://schemas.microsoft.com/office/powerpoint/2010/main" val="6478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77957" y="495759"/>
            <a:ext cx="5101409" cy="56516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городе ведется активное жилищное строительство. Быстро развивалась социально-бытовая сфера </a:t>
            </a:r>
            <a:r>
              <a:rPr lang="ru-RU" sz="2000" dirty="0" smtClean="0"/>
              <a:t>города</a:t>
            </a:r>
            <a:endParaRPr lang="ru-RU" sz="2000" dirty="0" smtClean="0"/>
          </a:p>
          <a:p>
            <a:r>
              <a:rPr lang="ru-RU" sz="2000" dirty="0" smtClean="0"/>
              <a:t>В 1954 году открывается </a:t>
            </a:r>
            <a:r>
              <a:rPr lang="ru-RU" sz="2000" dirty="0" err="1" smtClean="0"/>
              <a:t>Фрязинская</a:t>
            </a:r>
            <a:r>
              <a:rPr lang="ru-RU" sz="2000" dirty="0" smtClean="0"/>
              <a:t> </a:t>
            </a:r>
            <a:r>
              <a:rPr lang="ru-RU" sz="2000" dirty="0"/>
              <a:t>восьмилетняя школа № 10 Щелковского РОНО </a:t>
            </a:r>
            <a:r>
              <a:rPr lang="ru-RU" sz="2000" dirty="0" smtClean="0"/>
              <a:t>(</a:t>
            </a:r>
            <a:r>
              <a:rPr lang="ru-RU" sz="2000" dirty="0"/>
              <a:t>СОШ № 2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В 1962 году закончено строительство  </a:t>
            </a:r>
            <a:r>
              <a:rPr lang="ru-RU" sz="2000" dirty="0" err="1" smtClean="0"/>
              <a:t>Фрязинской</a:t>
            </a:r>
            <a:r>
              <a:rPr lang="ru-RU" sz="2000" dirty="0" smtClean="0"/>
              <a:t> средней школы </a:t>
            </a:r>
            <a:r>
              <a:rPr lang="ru-RU" sz="2000" dirty="0"/>
              <a:t>№ </a:t>
            </a:r>
            <a:r>
              <a:rPr lang="ru-RU" sz="2000" dirty="0" smtClean="0"/>
              <a:t>3, кинотеатра </a:t>
            </a:r>
            <a:r>
              <a:rPr lang="ru-RU" sz="2000" dirty="0"/>
              <a:t>«Спутник</a:t>
            </a:r>
            <a:r>
              <a:rPr lang="ru-RU" sz="2000" dirty="0" smtClean="0"/>
              <a:t>», городской поликлиники.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1963 году открыт ФТУЗ.</a:t>
            </a:r>
          </a:p>
          <a:p>
            <a:r>
              <a:rPr lang="ru-RU" sz="2000" dirty="0"/>
              <a:t>На 1 января 1965 года население города Фрязино насчитывает 24700 человек. Площадь городских земель  в пределах городской черты составляет 659,8 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7" y="83637"/>
            <a:ext cx="5708268" cy="402123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7" y="3626646"/>
            <a:ext cx="5747746" cy="32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231354"/>
            <a:ext cx="4895055" cy="6400799"/>
          </a:xfrm>
        </p:spPr>
        <p:txBody>
          <a:bodyPr>
            <a:normAutofit/>
          </a:bodyPr>
          <a:lstStyle/>
          <a:p>
            <a:r>
              <a:rPr lang="ru-RU" sz="2000" dirty="0"/>
              <a:t>17 апреля 1968 года Президиумом Верховного Совета РСФСР был издан Указ “Об отнесении города Фрязино Щелковского района Московской области к категории городов областного подчинения</a:t>
            </a:r>
            <a:r>
              <a:rPr lang="ru-RU" sz="2000" dirty="0" smtClean="0"/>
              <a:t>”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0060" y="231354"/>
            <a:ext cx="5634822" cy="64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64396" y="88136"/>
            <a:ext cx="10247100" cy="6610120"/>
          </a:xfrm>
        </p:spPr>
        <p:txBody>
          <a:bodyPr>
            <a:normAutofit/>
          </a:bodyPr>
          <a:lstStyle/>
          <a:p>
            <a:r>
              <a:rPr lang="ru-RU" sz="2000" dirty="0"/>
              <a:t>На хранящемся в Государственном Архиве Российской Федерации </a:t>
            </a:r>
            <a:r>
              <a:rPr lang="ru-RU" sz="2000" dirty="0" smtClean="0"/>
              <a:t>экземпляре </a:t>
            </a:r>
            <a:r>
              <a:rPr lang="ru-RU" sz="2000" dirty="0"/>
              <a:t>Указа отмечено, что Указ был оглашен инструктором </a:t>
            </a:r>
            <a:r>
              <a:rPr lang="ru-RU" sz="2000" dirty="0" smtClean="0"/>
              <a:t>Мособлисполкома </a:t>
            </a:r>
            <a:r>
              <a:rPr lang="ru-RU" sz="2000" dirty="0"/>
              <a:t>тов. </a:t>
            </a:r>
            <a:r>
              <a:rPr lang="ru-RU" sz="2000" dirty="0" err="1"/>
              <a:t>Шеваневым</a:t>
            </a:r>
            <a:r>
              <a:rPr lang="ru-RU" sz="2000" dirty="0"/>
              <a:t> </a:t>
            </a:r>
            <a:r>
              <a:rPr lang="ru-RU" sz="2000" dirty="0" smtClean="0"/>
              <a:t>          на 9-ой </a:t>
            </a:r>
            <a:r>
              <a:rPr lang="ru-RU" sz="2000" dirty="0"/>
              <a:t>сессии Фрязинского горсовета 31 июля 1968 года. На этом же заседании председателем исполкома был вновь избран Корнев Василий Сергеевич. К сожалению, протокол 9-ой сессии Фрязинского городского Совета народных депутатов Московской области от 31 июля 1968 года не </a:t>
            </a:r>
            <a:r>
              <a:rPr lang="ru-RU" sz="2000" dirty="0" smtClean="0"/>
              <a:t>сохранился. </a:t>
            </a:r>
          </a:p>
          <a:p>
            <a:r>
              <a:rPr lang="ru-RU" sz="2000" dirty="0" smtClean="0"/>
              <a:t>В тот </a:t>
            </a:r>
            <a:r>
              <a:rPr lang="ru-RU" sz="2000" dirty="0"/>
              <a:t>же день Исполком утвердил новое штатное расписание в  23,5 штатные </a:t>
            </a:r>
            <a:r>
              <a:rPr lang="ru-RU" sz="2000" dirty="0" smtClean="0"/>
              <a:t>единицы </a:t>
            </a:r>
            <a:r>
              <a:rPr lang="ru-RU" sz="2000" dirty="0" smtClean="0"/>
              <a:t>   с </a:t>
            </a:r>
            <a:r>
              <a:rPr lang="ru-RU" sz="2000" dirty="0"/>
              <a:t>фондом оплаты труда 2092 рубля 50 копеек в месяц (протокол № 17). В структуру исполкома вошли подразделения: общий отдел (3 ед.), штаб гражданской обороны </a:t>
            </a:r>
            <a:r>
              <a:rPr lang="ru-RU" sz="2000" dirty="0" smtClean="0"/>
              <a:t>        (</a:t>
            </a:r>
            <a:r>
              <a:rPr lang="ru-RU" sz="2000" dirty="0"/>
              <a:t>1 ед.), военно-учетный стол (5 ед.), плановая </a:t>
            </a:r>
            <a:r>
              <a:rPr lang="ru-RU" sz="2000" dirty="0" smtClean="0"/>
              <a:t>комиссия </a:t>
            </a:r>
            <a:r>
              <a:rPr lang="ru-RU" sz="2000" dirty="0"/>
              <a:t>(1 ед.), отдел народного образования (1 ед.), отдел культуры (1 ед.), управление коммунального </a:t>
            </a:r>
            <a:r>
              <a:rPr lang="ru-RU" sz="2000" dirty="0" smtClean="0"/>
              <a:t>хозяйства         </a:t>
            </a:r>
            <a:r>
              <a:rPr lang="ru-RU" sz="2000" dirty="0"/>
              <a:t>(1,5 ед.), отдел главного архитектора (1 ед.), бюро ЗАГС (1 ед.), отдел социального обеспечения (3 ед.).</a:t>
            </a:r>
          </a:p>
          <a:p>
            <a:r>
              <a:rPr lang="ru-RU" sz="2000" dirty="0" smtClean="0"/>
              <a:t>Таким </a:t>
            </a:r>
            <a:r>
              <a:rPr lang="ru-RU" sz="2000" dirty="0"/>
              <a:t>образом, 31 июля 1968 года стало днем рождения основных </a:t>
            </a:r>
            <a:r>
              <a:rPr lang="ru-RU" sz="2000" dirty="0" smtClean="0"/>
              <a:t>городских </a:t>
            </a:r>
            <a:r>
              <a:rPr lang="ru-RU" sz="2000" dirty="0"/>
              <a:t>учреждений.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6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00840" y="539827"/>
            <a:ext cx="5178528" cy="6191479"/>
          </a:xfrm>
        </p:spPr>
        <p:txBody>
          <a:bodyPr>
            <a:normAutofit/>
          </a:bodyPr>
          <a:lstStyle/>
          <a:p>
            <a:r>
              <a:rPr lang="ru-RU" sz="2000" dirty="0"/>
              <a:t>В соответствии с Указом к сфере деятельности городской больницы были отнесены город Фрязино (30150 человек</a:t>
            </a:r>
            <a:r>
              <a:rPr lang="ru-RU" sz="2000" dirty="0" smtClean="0"/>
              <a:t>)  </a:t>
            </a:r>
            <a:r>
              <a:rPr lang="ru-RU" sz="2000" dirty="0"/>
              <a:t>и прилегающие к городу сельские населённые пункты (4500 человек): </a:t>
            </a:r>
            <a:r>
              <a:rPr lang="ru-RU" sz="2000" dirty="0" err="1"/>
              <a:t>Чижово</a:t>
            </a:r>
            <a:r>
              <a:rPr lang="ru-RU" sz="2000" dirty="0"/>
              <a:t>, Ново, Ново-</a:t>
            </a:r>
            <a:r>
              <a:rPr lang="ru-RU" sz="2000" dirty="0" err="1"/>
              <a:t>Гребнево</a:t>
            </a:r>
            <a:r>
              <a:rPr lang="ru-RU" sz="2000" dirty="0"/>
              <a:t>, </a:t>
            </a:r>
            <a:r>
              <a:rPr lang="ru-RU" sz="2000" dirty="0" err="1"/>
              <a:t>Гребнево</a:t>
            </a:r>
            <a:r>
              <a:rPr lang="ru-RU" sz="2000" dirty="0"/>
              <a:t>, Старая и Новая слободы, </a:t>
            </a:r>
            <a:r>
              <a:rPr lang="ru-RU" sz="2000" dirty="0" err="1"/>
              <a:t>Камшиловка</a:t>
            </a:r>
            <a:r>
              <a:rPr lang="ru-RU" sz="2000" dirty="0"/>
              <a:t>, </a:t>
            </a:r>
            <a:r>
              <a:rPr lang="ru-RU" sz="2000" dirty="0" err="1"/>
              <a:t>Сабурово</a:t>
            </a:r>
            <a:r>
              <a:rPr lang="ru-RU" sz="2000" dirty="0"/>
              <a:t>, </a:t>
            </a:r>
            <a:r>
              <a:rPr lang="ru-RU" sz="2000" dirty="0" err="1"/>
              <a:t>Богослово</a:t>
            </a:r>
            <a:r>
              <a:rPr lang="ru-RU" sz="2000" dirty="0"/>
              <a:t>, Ко-</a:t>
            </a:r>
            <a:r>
              <a:rPr lang="ru-RU" sz="2000" dirty="0" err="1"/>
              <a:t>стюнино</a:t>
            </a:r>
            <a:r>
              <a:rPr lang="ru-RU" sz="2000" dirty="0"/>
              <a:t>, </a:t>
            </a:r>
            <a:r>
              <a:rPr lang="ru-RU" sz="2000" dirty="0" err="1"/>
              <a:t>Корякино</a:t>
            </a:r>
            <a:r>
              <a:rPr lang="ru-RU" sz="2000" dirty="0"/>
              <a:t>.  В том же году больница была преобразована во </a:t>
            </a:r>
            <a:r>
              <a:rPr lang="ru-RU" sz="2000" dirty="0" err="1" smtClean="0"/>
              <a:t>Фрязинскую</a:t>
            </a:r>
            <a:r>
              <a:rPr lang="ru-RU" sz="2000" dirty="0" smtClean="0"/>
              <a:t> </a:t>
            </a:r>
            <a:r>
              <a:rPr lang="ru-RU" sz="2000" dirty="0"/>
              <a:t>центральную городскую больницу с непосредственным </a:t>
            </a:r>
            <a:r>
              <a:rPr lang="ru-RU" sz="2000" dirty="0" smtClean="0"/>
              <a:t>подчинением </a:t>
            </a:r>
            <a:r>
              <a:rPr lang="ru-RU" sz="2000" dirty="0"/>
              <a:t>отделу здравоохранения </a:t>
            </a:r>
            <a:r>
              <a:rPr lang="ru-RU" sz="2000" dirty="0" smtClean="0"/>
              <a:t>Мособлисполкома.</a:t>
            </a:r>
          </a:p>
          <a:p>
            <a:r>
              <a:rPr lang="ru-RU" sz="2000" dirty="0"/>
              <a:t>Городу открылись новые перспективы развития. Предприятия  крепли и развивались. В 1970 году в городе проживало уже 32,4 тысячи человек.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92" y="0"/>
            <a:ext cx="4126908" cy="30768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51" y="2819109"/>
            <a:ext cx="4486334" cy="36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200</TotalTime>
  <Words>813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Параллакс</vt:lpstr>
      <vt:lpstr>     Фрязино       от рабочего поселка       до наукограда</vt:lpstr>
      <vt:lpstr>Презентация PowerPoint</vt:lpstr>
      <vt:lpstr>Поселок Фрязино в 1951 году. </vt:lpstr>
      <vt:lpstr>Презентация PowerPoint</vt:lpstr>
      <vt:lpstr>Фрязино в 1960-е годы.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В 2003 году городу присвоен статус наукограда Российской Федерации.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Фрязино от рабочего поселка до города областного подчинения</dc:title>
  <dc:creator>Шелестова</dc:creator>
  <cp:lastModifiedBy>Шелестова</cp:lastModifiedBy>
  <cp:revision>17</cp:revision>
  <dcterms:created xsi:type="dcterms:W3CDTF">2018-04-16T07:04:39Z</dcterms:created>
  <dcterms:modified xsi:type="dcterms:W3CDTF">2018-04-17T09:30:01Z</dcterms:modified>
</cp:coreProperties>
</file>