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1"/>
  </p:notesMasterIdLst>
  <p:handoutMasterIdLst>
    <p:handoutMasterId r:id="rId22"/>
  </p:handoutMasterIdLst>
  <p:sldIdLst>
    <p:sldId id="1349" r:id="rId2"/>
    <p:sldId id="1381" r:id="rId3"/>
    <p:sldId id="1384" r:id="rId4"/>
    <p:sldId id="1377" r:id="rId5"/>
    <p:sldId id="1385" r:id="rId6"/>
    <p:sldId id="1386" r:id="rId7"/>
    <p:sldId id="1355" r:id="rId8"/>
    <p:sldId id="1356" r:id="rId9"/>
    <p:sldId id="1390" r:id="rId10"/>
    <p:sldId id="1391" r:id="rId11"/>
    <p:sldId id="1359" r:id="rId12"/>
    <p:sldId id="1360" r:id="rId13"/>
    <p:sldId id="1361" r:id="rId14"/>
    <p:sldId id="1378" r:id="rId15"/>
    <p:sldId id="1362" r:id="rId16"/>
    <p:sldId id="1363" r:id="rId17"/>
    <p:sldId id="1364" r:id="rId18"/>
    <p:sldId id="1392" r:id="rId19"/>
    <p:sldId id="1366" r:id="rId20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00A1DE"/>
    <a:srgbClr val="E7F5F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56" d="100"/>
          <a:sy n="56" d="100"/>
        </p:scale>
        <p:origin x="1192" y="56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Клиент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3/29/2016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3/29/2016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ый прямоугольник 127"/>
          <p:cNvSpPr/>
          <p:nvPr/>
        </p:nvSpPr>
        <p:spPr>
          <a:xfrm>
            <a:off x="7209322" y="3849023"/>
            <a:ext cx="5045381" cy="3535081"/>
          </a:xfrm>
          <a:prstGeom prst="roundRect">
            <a:avLst>
              <a:gd name="adj" fmla="val 1988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Приоритетные направления гарантийной поддержки Корпорации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1350" y="1439247"/>
            <a:ext cx="2213174" cy="923676"/>
            <a:chOff x="704616" y="8731785"/>
            <a:chExt cx="1548850" cy="630883"/>
          </a:xfrm>
        </p:grpSpPr>
        <p:sp>
          <p:nvSpPr>
            <p:cNvPr id="2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Фокус поддержки</a:t>
              </a:r>
              <a:endParaRPr lang="ru-RU" sz="1800" b="1" kern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564525" y="1438257"/>
            <a:ext cx="9690178" cy="92565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 </a:t>
            </a:r>
            <a:r>
              <a:rPr lang="ru-RU" sz="1600" dirty="0"/>
              <a:t>для обеспечения кредитов предприятиям, зарегистрированным в республике </a:t>
            </a:r>
            <a:r>
              <a:rPr lang="ru-RU" sz="1600" dirty="0" smtClean="0"/>
              <a:t>Крым и </a:t>
            </a:r>
            <a:r>
              <a:rPr lang="ru-RU" sz="1600" dirty="0"/>
              <a:t>/ или городе федерального значения </a:t>
            </a:r>
            <a:r>
              <a:rPr lang="ru-RU" sz="1600" dirty="0" smtClean="0"/>
              <a:t>Севастополь</a:t>
            </a:r>
            <a:endParaRPr lang="ru-RU" sz="16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</a:t>
            </a:r>
            <a:r>
              <a:rPr lang="ru-RU" sz="1600" dirty="0"/>
              <a:t>, выдаваемая совместно с поручительством </a:t>
            </a:r>
            <a:r>
              <a:rPr lang="ru-RU" sz="1600" dirty="0" smtClean="0"/>
              <a:t>РГО (</a:t>
            </a:r>
            <a:r>
              <a:rPr lang="ru-RU" sz="1600" dirty="0" err="1"/>
              <a:t>согарантия</a:t>
            </a:r>
            <a:r>
              <a:rPr lang="ru-RU" sz="1600" dirty="0"/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2525181"/>
            <a:ext cx="798521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Приоритетный клиентский </a:t>
            </a:r>
            <a:r>
              <a:rPr lang="ru-RU" b="1" kern="0" dirty="0" smtClean="0"/>
              <a:t>сегмент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3299822"/>
            <a:ext cx="6489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7" y="3344950"/>
            <a:ext cx="7985216" cy="2769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/>
              <a:t>Неторговые МСП </a:t>
            </a:r>
            <a:r>
              <a:rPr lang="ru-RU" sz="1400" kern="0" dirty="0"/>
              <a:t>прежде всего с государственными приоритетами развития </a:t>
            </a: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7220607" y="2525181"/>
            <a:ext cx="50340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Регионы приоритетного развития МСП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20607" y="3299822"/>
            <a:ext cx="5034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70507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Сельское хозяйство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 производство с/х продукции)</a:t>
            </a:r>
            <a:endParaRPr lang="ru-RU" sz="1200" kern="0" dirty="0" smtClean="0"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89915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Строительство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507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Обрабатывающее производство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. производство пищевых продуктов)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789915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Транспорт и связь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0507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распределение электроэнергии, газа и воды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9915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реализация импортозамещающей продукции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3584" y="4268707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Крым и </a:t>
            </a:r>
            <a:r>
              <a:rPr lang="ru-RU" sz="1600" dirty="0" smtClean="0">
                <a:latin typeface="+mj-lt"/>
                <a:cs typeface="+mn-cs"/>
              </a:rPr>
              <a:t>Севастополь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3584" y="4992549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Дальний Восток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83584" y="5716391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Северный Кавказ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3584" y="6440233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Моногорода</a:t>
            </a: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7557635" y="4288463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7557635" y="5020892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7557635" y="5744734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57635" y="6468576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6" y="4016165"/>
            <a:ext cx="602722" cy="602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7" y="5217809"/>
            <a:ext cx="886120" cy="79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9" y="6859512"/>
            <a:ext cx="466807" cy="466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4389">
            <a:off x="3890181" y="6487819"/>
            <a:ext cx="794074" cy="338554"/>
          </a:xfrm>
          <a:prstGeom prst="rect">
            <a:avLst/>
          </a:prstGeom>
          <a:ln w="34925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 smtClean="0"/>
              <a:t>СДЕЛАНО В РОССИИ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" y="6492543"/>
            <a:ext cx="767413" cy="767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" y="5312755"/>
            <a:ext cx="702562" cy="702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" y="4012751"/>
            <a:ext cx="705075" cy="7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9288452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:a16="http://schemas.microsoft.com/office/drawing/2014/main" xmlns="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:a16="http://schemas.microsoft.com/office/drawing/2014/main" xmlns="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2065545"/>
            <a:ext cx="11884196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www.acgrf.ru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info@acgrf.ru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15.03.16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22,5 </a:t>
            </a:r>
            <a:endParaRPr lang="ru-RU" sz="4400" dirty="0" smtClean="0"/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4  </a:t>
            </a:r>
            <a:endParaRPr lang="ru-RU" sz="4400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48 </a:t>
            </a:r>
            <a:endParaRPr lang="ru-RU" sz="4400" dirty="0" smtClean="0"/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3289" y="2741729"/>
            <a:ext cx="10451413" cy="1254065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anchor="ctr">
            <a:noAutofit/>
          </a:bodyPr>
          <a:lstStyle/>
          <a:p>
            <a:pPr marL="357188" algn="just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3289" y="5496103"/>
            <a:ext cx="10451412" cy="218786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anchor="ctr">
            <a:noAutofit/>
          </a:bodyPr>
          <a:lstStyle/>
          <a:p>
            <a:pPr marL="536575" indent="-169863" algn="just" defTabSz="914373" fontAlgn="auto">
              <a:spcBef>
                <a:spcPts val="1200"/>
              </a:spcBef>
              <a:spcAft>
                <a:spcPts val="0"/>
              </a:spcAft>
            </a:pPr>
            <a:r>
              <a:rPr lang="ru-RU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  <a:p>
            <a:pPr marL="536575" indent="-169863" algn="just" defTabSz="914373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Пониженные процентные ставки по кредитам с гарантией Корпорации</a:t>
            </a:r>
          </a:p>
          <a:p>
            <a:pPr marL="536575" indent="-169863" algn="just" defTabSz="914373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536575" indent="-169863" algn="just" defTabSz="914373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720725" y="1775014"/>
            <a:ext cx="1378918" cy="1378918"/>
            <a:chOff x="1066670" y="1569932"/>
            <a:chExt cx="1584000" cy="1584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66670" y="1569932"/>
              <a:ext cx="1584000" cy="1584000"/>
            </a:xfrm>
            <a:prstGeom prst="roundRect">
              <a:avLst>
                <a:gd name="adj" fmla="val 0"/>
              </a:avLst>
            </a:prstGeom>
            <a:solidFill>
              <a:srgbClr val="1F4E7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600" b="1" dirty="0"/>
            </a:p>
          </p:txBody>
        </p:sp>
        <p:grpSp>
          <p:nvGrpSpPr>
            <p:cNvPr id="8" name="Group 35"/>
            <p:cNvGrpSpPr/>
            <p:nvPr/>
          </p:nvGrpSpPr>
          <p:grpSpPr>
            <a:xfrm>
              <a:off x="1306540" y="1826766"/>
              <a:ext cx="1104261" cy="1070332"/>
              <a:chOff x="7681913" y="10283825"/>
              <a:chExt cx="431800" cy="433388"/>
            </a:xfrm>
            <a:solidFill>
              <a:schemeClr val="bg1"/>
            </a:solidFill>
          </p:grpSpPr>
          <p:sp>
            <p:nvSpPr>
              <p:cNvPr id="9" name="Freeform 1083"/>
              <p:cNvSpPr>
                <a:spLocks noEditPoints="1"/>
              </p:cNvSpPr>
              <p:nvPr/>
            </p:nvSpPr>
            <p:spPr bwMode="auto">
              <a:xfrm>
                <a:off x="7681913" y="10283825"/>
                <a:ext cx="431800" cy="433388"/>
              </a:xfrm>
              <a:custGeom>
                <a:avLst/>
                <a:gdLst>
                  <a:gd name="T0" fmla="*/ 67 w 134"/>
                  <a:gd name="T1" fmla="*/ 134 h 134"/>
                  <a:gd name="T2" fmla="*/ 0 w 134"/>
                  <a:gd name="T3" fmla="*/ 67 h 134"/>
                  <a:gd name="T4" fmla="*/ 67 w 134"/>
                  <a:gd name="T5" fmla="*/ 0 h 134"/>
                  <a:gd name="T6" fmla="*/ 134 w 134"/>
                  <a:gd name="T7" fmla="*/ 67 h 134"/>
                  <a:gd name="T8" fmla="*/ 67 w 134"/>
                  <a:gd name="T9" fmla="*/ 134 h 134"/>
                  <a:gd name="T10" fmla="*/ 67 w 134"/>
                  <a:gd name="T11" fmla="*/ 12 h 134"/>
                  <a:gd name="T12" fmla="*/ 12 w 134"/>
                  <a:gd name="T13" fmla="*/ 67 h 134"/>
                  <a:gd name="T14" fmla="*/ 67 w 134"/>
                  <a:gd name="T15" fmla="*/ 122 h 134"/>
                  <a:gd name="T16" fmla="*/ 122 w 134"/>
                  <a:gd name="T17" fmla="*/ 67 h 134"/>
                  <a:gd name="T18" fmla="*/ 67 w 134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34">
                    <a:moveTo>
                      <a:pt x="67" y="134"/>
                    </a:moveTo>
                    <a:cubicBezTo>
                      <a:pt x="30" y="134"/>
                      <a:pt x="0" y="104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104" y="0"/>
                      <a:pt x="134" y="30"/>
                      <a:pt x="134" y="67"/>
                    </a:cubicBezTo>
                    <a:cubicBezTo>
                      <a:pt x="134" y="104"/>
                      <a:pt x="104" y="134"/>
                      <a:pt x="67" y="134"/>
                    </a:cubicBezTo>
                    <a:close/>
                    <a:moveTo>
                      <a:pt x="67" y="12"/>
                    </a:moveTo>
                    <a:cubicBezTo>
                      <a:pt x="36" y="12"/>
                      <a:pt x="12" y="37"/>
                      <a:pt x="12" y="67"/>
                    </a:cubicBezTo>
                    <a:cubicBezTo>
                      <a:pt x="12" y="97"/>
                      <a:pt x="36" y="122"/>
                      <a:pt x="67" y="122"/>
                    </a:cubicBezTo>
                    <a:cubicBezTo>
                      <a:pt x="97" y="122"/>
                      <a:pt x="122" y="97"/>
                      <a:pt x="122" y="67"/>
                    </a:cubicBezTo>
                    <a:cubicBezTo>
                      <a:pt x="122" y="37"/>
                      <a:pt x="97" y="12"/>
                      <a:pt x="6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82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Freeform 1084"/>
              <p:cNvSpPr>
                <a:spLocks/>
              </p:cNvSpPr>
              <p:nvPr/>
            </p:nvSpPr>
            <p:spPr bwMode="auto">
              <a:xfrm>
                <a:off x="7778750" y="10480675"/>
                <a:ext cx="238125" cy="39688"/>
              </a:xfrm>
              <a:custGeom>
                <a:avLst/>
                <a:gdLst>
                  <a:gd name="T0" fmla="*/ 68 w 74"/>
                  <a:gd name="T1" fmla="*/ 12 h 12"/>
                  <a:gd name="T2" fmla="*/ 6 w 74"/>
                  <a:gd name="T3" fmla="*/ 12 h 12"/>
                  <a:gd name="T4" fmla="*/ 0 w 74"/>
                  <a:gd name="T5" fmla="*/ 6 h 12"/>
                  <a:gd name="T6" fmla="*/ 6 w 74"/>
                  <a:gd name="T7" fmla="*/ 0 h 12"/>
                  <a:gd name="T8" fmla="*/ 68 w 74"/>
                  <a:gd name="T9" fmla="*/ 0 h 12"/>
                  <a:gd name="T10" fmla="*/ 74 w 74"/>
                  <a:gd name="T11" fmla="*/ 6 h 12"/>
                  <a:gd name="T12" fmla="*/ 68 w 7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2">
                    <a:moveTo>
                      <a:pt x="6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4" y="3"/>
                      <a:pt x="74" y="6"/>
                    </a:cubicBezTo>
                    <a:cubicBezTo>
                      <a:pt x="74" y="9"/>
                      <a:pt x="71" y="12"/>
                      <a:pt x="6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82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Freeform 1085"/>
              <p:cNvSpPr>
                <a:spLocks/>
              </p:cNvSpPr>
              <p:nvPr/>
            </p:nvSpPr>
            <p:spPr bwMode="auto">
              <a:xfrm>
                <a:off x="7878763" y="10380663"/>
                <a:ext cx="38100" cy="239713"/>
              </a:xfrm>
              <a:custGeom>
                <a:avLst/>
                <a:gdLst>
                  <a:gd name="T0" fmla="*/ 6 w 12"/>
                  <a:gd name="T1" fmla="*/ 74 h 74"/>
                  <a:gd name="T2" fmla="*/ 0 w 12"/>
                  <a:gd name="T3" fmla="*/ 68 h 74"/>
                  <a:gd name="T4" fmla="*/ 0 w 12"/>
                  <a:gd name="T5" fmla="*/ 6 h 74"/>
                  <a:gd name="T6" fmla="*/ 6 w 12"/>
                  <a:gd name="T7" fmla="*/ 0 h 74"/>
                  <a:gd name="T8" fmla="*/ 12 w 12"/>
                  <a:gd name="T9" fmla="*/ 6 h 74"/>
                  <a:gd name="T10" fmla="*/ 12 w 12"/>
                  <a:gd name="T11" fmla="*/ 68 h 74"/>
                  <a:gd name="T12" fmla="*/ 6 w 12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4">
                    <a:moveTo>
                      <a:pt x="6" y="74"/>
                    </a:moveTo>
                    <a:cubicBezTo>
                      <a:pt x="2" y="74"/>
                      <a:pt x="0" y="71"/>
                      <a:pt x="0" y="6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9" y="74"/>
                      <a:pt x="6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82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720725" y="4474517"/>
            <a:ext cx="1378918" cy="1378918"/>
            <a:chOff x="1066670" y="4269435"/>
            <a:chExt cx="1584000" cy="1584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066670" y="4269435"/>
              <a:ext cx="1584000" cy="1584000"/>
            </a:xfrm>
            <a:prstGeom prst="roundRect">
              <a:avLst>
                <a:gd name="adj" fmla="val 0"/>
              </a:avLst>
            </a:prstGeom>
            <a:solidFill>
              <a:srgbClr val="1F4E7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600" b="1" dirty="0"/>
            </a:p>
          </p:txBody>
        </p:sp>
        <p:grpSp>
          <p:nvGrpSpPr>
            <p:cNvPr id="19" name="Group 35"/>
            <p:cNvGrpSpPr/>
            <p:nvPr/>
          </p:nvGrpSpPr>
          <p:grpSpPr>
            <a:xfrm>
              <a:off x="1306540" y="4526269"/>
              <a:ext cx="1104261" cy="1070332"/>
              <a:chOff x="7681913" y="10283825"/>
              <a:chExt cx="431800" cy="433388"/>
            </a:xfrm>
            <a:solidFill>
              <a:schemeClr val="bg1"/>
            </a:solidFill>
          </p:grpSpPr>
          <p:sp>
            <p:nvSpPr>
              <p:cNvPr id="20" name="Freeform 1083"/>
              <p:cNvSpPr>
                <a:spLocks noEditPoints="1"/>
              </p:cNvSpPr>
              <p:nvPr/>
            </p:nvSpPr>
            <p:spPr bwMode="auto">
              <a:xfrm>
                <a:off x="7681913" y="10283825"/>
                <a:ext cx="431800" cy="433388"/>
              </a:xfrm>
              <a:custGeom>
                <a:avLst/>
                <a:gdLst>
                  <a:gd name="T0" fmla="*/ 67 w 134"/>
                  <a:gd name="T1" fmla="*/ 134 h 134"/>
                  <a:gd name="T2" fmla="*/ 0 w 134"/>
                  <a:gd name="T3" fmla="*/ 67 h 134"/>
                  <a:gd name="T4" fmla="*/ 67 w 134"/>
                  <a:gd name="T5" fmla="*/ 0 h 134"/>
                  <a:gd name="T6" fmla="*/ 134 w 134"/>
                  <a:gd name="T7" fmla="*/ 67 h 134"/>
                  <a:gd name="T8" fmla="*/ 67 w 134"/>
                  <a:gd name="T9" fmla="*/ 134 h 134"/>
                  <a:gd name="T10" fmla="*/ 67 w 134"/>
                  <a:gd name="T11" fmla="*/ 12 h 134"/>
                  <a:gd name="T12" fmla="*/ 12 w 134"/>
                  <a:gd name="T13" fmla="*/ 67 h 134"/>
                  <a:gd name="T14" fmla="*/ 67 w 134"/>
                  <a:gd name="T15" fmla="*/ 122 h 134"/>
                  <a:gd name="T16" fmla="*/ 122 w 134"/>
                  <a:gd name="T17" fmla="*/ 67 h 134"/>
                  <a:gd name="T18" fmla="*/ 67 w 134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34">
                    <a:moveTo>
                      <a:pt x="67" y="134"/>
                    </a:moveTo>
                    <a:cubicBezTo>
                      <a:pt x="30" y="134"/>
                      <a:pt x="0" y="104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104" y="0"/>
                      <a:pt x="134" y="30"/>
                      <a:pt x="134" y="67"/>
                    </a:cubicBezTo>
                    <a:cubicBezTo>
                      <a:pt x="134" y="104"/>
                      <a:pt x="104" y="134"/>
                      <a:pt x="67" y="134"/>
                    </a:cubicBezTo>
                    <a:close/>
                    <a:moveTo>
                      <a:pt x="67" y="12"/>
                    </a:moveTo>
                    <a:cubicBezTo>
                      <a:pt x="36" y="12"/>
                      <a:pt x="12" y="37"/>
                      <a:pt x="12" y="67"/>
                    </a:cubicBezTo>
                    <a:cubicBezTo>
                      <a:pt x="12" y="97"/>
                      <a:pt x="36" y="122"/>
                      <a:pt x="67" y="122"/>
                    </a:cubicBezTo>
                    <a:cubicBezTo>
                      <a:pt x="97" y="122"/>
                      <a:pt x="122" y="97"/>
                      <a:pt x="122" y="67"/>
                    </a:cubicBezTo>
                    <a:cubicBezTo>
                      <a:pt x="122" y="37"/>
                      <a:pt x="97" y="12"/>
                      <a:pt x="6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82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 1084"/>
              <p:cNvSpPr>
                <a:spLocks/>
              </p:cNvSpPr>
              <p:nvPr/>
            </p:nvSpPr>
            <p:spPr bwMode="auto">
              <a:xfrm>
                <a:off x="7778750" y="10480675"/>
                <a:ext cx="238125" cy="39688"/>
              </a:xfrm>
              <a:custGeom>
                <a:avLst/>
                <a:gdLst>
                  <a:gd name="T0" fmla="*/ 68 w 74"/>
                  <a:gd name="T1" fmla="*/ 12 h 12"/>
                  <a:gd name="T2" fmla="*/ 6 w 74"/>
                  <a:gd name="T3" fmla="*/ 12 h 12"/>
                  <a:gd name="T4" fmla="*/ 0 w 74"/>
                  <a:gd name="T5" fmla="*/ 6 h 12"/>
                  <a:gd name="T6" fmla="*/ 6 w 74"/>
                  <a:gd name="T7" fmla="*/ 0 h 12"/>
                  <a:gd name="T8" fmla="*/ 68 w 74"/>
                  <a:gd name="T9" fmla="*/ 0 h 12"/>
                  <a:gd name="T10" fmla="*/ 74 w 74"/>
                  <a:gd name="T11" fmla="*/ 6 h 12"/>
                  <a:gd name="T12" fmla="*/ 68 w 7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2">
                    <a:moveTo>
                      <a:pt x="6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4" y="3"/>
                      <a:pt x="74" y="6"/>
                    </a:cubicBezTo>
                    <a:cubicBezTo>
                      <a:pt x="74" y="9"/>
                      <a:pt x="71" y="12"/>
                      <a:pt x="6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82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 1085"/>
              <p:cNvSpPr>
                <a:spLocks/>
              </p:cNvSpPr>
              <p:nvPr/>
            </p:nvSpPr>
            <p:spPr bwMode="auto">
              <a:xfrm>
                <a:off x="7878763" y="10380663"/>
                <a:ext cx="38100" cy="239713"/>
              </a:xfrm>
              <a:custGeom>
                <a:avLst/>
                <a:gdLst>
                  <a:gd name="T0" fmla="*/ 6 w 12"/>
                  <a:gd name="T1" fmla="*/ 74 h 74"/>
                  <a:gd name="T2" fmla="*/ 0 w 12"/>
                  <a:gd name="T3" fmla="*/ 68 h 74"/>
                  <a:gd name="T4" fmla="*/ 0 w 12"/>
                  <a:gd name="T5" fmla="*/ 6 h 74"/>
                  <a:gd name="T6" fmla="*/ 6 w 12"/>
                  <a:gd name="T7" fmla="*/ 0 h 74"/>
                  <a:gd name="T8" fmla="*/ 12 w 12"/>
                  <a:gd name="T9" fmla="*/ 6 h 74"/>
                  <a:gd name="T10" fmla="*/ 12 w 12"/>
                  <a:gd name="T11" fmla="*/ 68 h 74"/>
                  <a:gd name="T12" fmla="*/ 6 w 12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4">
                    <a:moveTo>
                      <a:pt x="6" y="74"/>
                    </a:moveTo>
                    <a:cubicBezTo>
                      <a:pt x="2" y="74"/>
                      <a:pt x="0" y="71"/>
                      <a:pt x="0" y="6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9" y="74"/>
                      <a:pt x="6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82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573461" cy="541730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147506</TotalTime>
  <Words>2582</Words>
  <Application>Microsoft Office PowerPoint</Application>
  <PresentationFormat>Произвольный</PresentationFormat>
  <Paragraphs>384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Aparajita</vt:lpstr>
      <vt:lpstr>Arial</vt:lpstr>
      <vt:lpstr>Arial Narrow</vt:lpstr>
      <vt:lpstr>Book Antiqua</vt:lpstr>
      <vt:lpstr>Calibri</vt:lpstr>
      <vt:lpstr>Courier New</vt:lpstr>
      <vt:lpstr>Times New Roman</vt:lpstr>
      <vt:lpstr>Wingdings</vt:lpstr>
      <vt:lpstr>Wingdings 2</vt:lpstr>
      <vt:lpstr>Title</vt:lpstr>
      <vt:lpstr>Финансовая поддержка субъектов МСП</vt:lpstr>
      <vt:lpstr>О Корпорации</vt:lpstr>
      <vt:lpstr>Основные задачи Корпорации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15.03.16)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Приоритетные направления гарантийной поддержки Корпорации </vt:lpstr>
      <vt:lpstr>Технология предоставления гарантий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Шекихачева Алина Хасанбиевна</cp:lastModifiedBy>
  <cp:revision>4298</cp:revision>
  <cp:lastPrinted>2013-08-18T11:38:26Z</cp:lastPrinted>
  <dcterms:created xsi:type="dcterms:W3CDTF">2010-08-23T12:41:44Z</dcterms:created>
  <dcterms:modified xsi:type="dcterms:W3CDTF">2016-03-29T14:14:46Z</dcterms:modified>
</cp:coreProperties>
</file>