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70" r:id="rId4"/>
    <p:sldId id="265" r:id="rId5"/>
    <p:sldId id="259" r:id="rId6"/>
    <p:sldId id="261" r:id="rId7"/>
    <p:sldId id="262" r:id="rId8"/>
    <p:sldId id="263" r:id="rId9"/>
    <p:sldId id="279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B1C7F9"/>
    <a:srgbClr val="AFCAEB"/>
    <a:srgbClr val="99CCFF"/>
    <a:srgbClr val="0066FF"/>
    <a:srgbClr val="0066CC"/>
    <a:srgbClr val="1B7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2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B0212-05A6-43FA-BD0C-67344B6C8F04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23F0C-6AD2-4B19-96C0-8466DDD66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98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40BA-3FBD-44BD-8A1F-1145728FFB85}" type="datetime1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9FE0-ADA2-467B-B132-ED4A4BA97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236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E5F3-0A92-45C3-952E-E5FB7645D6CD}" type="datetime1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9FE0-ADA2-467B-B132-ED4A4BA97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7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88E9-319F-481B-8BAE-357E66A6A233}" type="datetime1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9FE0-ADA2-467B-B132-ED4A4BA97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86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E039F-DBA8-4908-B5E7-D0ABDB607BFE}" type="datetime1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9FE0-ADA2-467B-B132-ED4A4BA97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7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51E4-6E88-40DD-9FC6-7304337772DA}" type="datetime1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9FE0-ADA2-467B-B132-ED4A4BA97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06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7544-5B71-4351-85A1-A511F38F41D7}" type="datetime1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9FE0-ADA2-467B-B132-ED4A4BA97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CDF8-DB35-43F8-95C5-D75E3DD420B4}" type="datetime1">
              <a:rPr lang="ru-RU" smtClean="0"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9FE0-ADA2-467B-B132-ED4A4BA97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3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EBC9-724F-4C10-8E97-D71B0F02F78A}" type="datetime1">
              <a:rPr lang="ru-RU" smtClean="0"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9FE0-ADA2-467B-B132-ED4A4BA97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06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781E-A647-4F16-BB85-9FB2A1D5CC42}" type="datetime1">
              <a:rPr lang="ru-RU" smtClean="0"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9FE0-ADA2-467B-B132-ED4A4BA97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73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0F15-7BBB-4B03-8DA5-F5AD333D16B4}" type="datetime1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9FE0-ADA2-467B-B132-ED4A4BA97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22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5872-A21E-4A3C-936E-8BD68695C0D4}" type="datetime1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9FE0-ADA2-467B-B132-ED4A4BA97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38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AD372-2615-479E-B0E0-28CE7CF17411}" type="datetime1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D9FE0-ADA2-467B-B132-ED4A4BA97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47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http://www.iconarchive.com/show/agriculture-icons-by-aha-soft/cattle-icon.html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4244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7" t="23148" r="57448" b="17221"/>
          <a:stretch/>
        </p:blipFill>
        <p:spPr bwMode="auto">
          <a:xfrm>
            <a:off x="0" y="424409"/>
            <a:ext cx="2231348" cy="624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1" y="2060848"/>
            <a:ext cx="6624735" cy="2736304"/>
          </a:xfrm>
          <a:solidFill>
            <a:schemeClr val="bg1">
              <a:alpha val="52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Господдержка, оказываемая </a:t>
            </a:r>
            <a: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АПК Московской области</a:t>
            </a:r>
            <a:b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в </a:t>
            </a:r>
            <a: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2016 </a:t>
            </a:r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году </a:t>
            </a:r>
            <a: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рамках </a:t>
            </a:r>
            <a: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Государственной программы </a:t>
            </a:r>
            <a:b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«Сельское хозяйство Подмосковья»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462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ХОЗЯЙСТВА И ПРОДОВОЛЬСТВИЯ МОСКОВСКОЙ ОБЛАСТИ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ЩИТ МО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123666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6673179"/>
            <a:ext cx="9144000" cy="212205"/>
          </a:xfrm>
          <a:prstGeom prst="rect">
            <a:avLst/>
          </a:prstGeom>
          <a:solidFill>
            <a:schemeClr val="tx2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58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691680" y="908720"/>
            <a:ext cx="5957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Возмещение капитальных затрат –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846,5 млн. руб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(34%)</a:t>
            </a:r>
            <a:endParaRPr lang="ru-RU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Капля 40"/>
          <p:cNvSpPr>
            <a:spLocks noChangeAspect="1"/>
          </p:cNvSpPr>
          <p:nvPr/>
        </p:nvSpPr>
        <p:spPr>
          <a:xfrm rot="21033375" flipH="1">
            <a:off x="1251453" y="5176975"/>
            <a:ext cx="879205" cy="865867"/>
          </a:xfrm>
          <a:prstGeom prst="teardrop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5" name="Капля 34"/>
          <p:cNvSpPr>
            <a:spLocks noChangeAspect="1"/>
          </p:cNvSpPr>
          <p:nvPr/>
        </p:nvSpPr>
        <p:spPr>
          <a:xfrm rot="15372747" flipH="1">
            <a:off x="579443" y="889151"/>
            <a:ext cx="879205" cy="865867"/>
          </a:xfrm>
          <a:prstGeom prst="teardrop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Капля 35"/>
          <p:cNvSpPr>
            <a:spLocks noChangeAspect="1"/>
          </p:cNvSpPr>
          <p:nvPr/>
        </p:nvSpPr>
        <p:spPr>
          <a:xfrm rot="17758542" flipH="1">
            <a:off x="1329762" y="1531849"/>
            <a:ext cx="879205" cy="865867"/>
          </a:xfrm>
          <a:prstGeom prst="teardrop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Капля 36"/>
          <p:cNvSpPr>
            <a:spLocks noChangeAspect="1"/>
          </p:cNvSpPr>
          <p:nvPr/>
        </p:nvSpPr>
        <p:spPr>
          <a:xfrm rot="18233542" flipH="1">
            <a:off x="1784580" y="2378258"/>
            <a:ext cx="879205" cy="865867"/>
          </a:xfrm>
          <a:prstGeom prst="teardrop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8" name="Капля 37"/>
          <p:cNvSpPr>
            <a:spLocks noChangeAspect="1"/>
          </p:cNvSpPr>
          <p:nvPr/>
        </p:nvSpPr>
        <p:spPr>
          <a:xfrm rot="19783022" flipH="1">
            <a:off x="1994027" y="3303572"/>
            <a:ext cx="879205" cy="865867"/>
          </a:xfrm>
          <a:prstGeom prst="teardrop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9" name="Капля 38"/>
          <p:cNvSpPr>
            <a:spLocks noChangeAspect="1"/>
          </p:cNvSpPr>
          <p:nvPr/>
        </p:nvSpPr>
        <p:spPr>
          <a:xfrm rot="20974910" flipH="1">
            <a:off x="1906737" y="4362984"/>
            <a:ext cx="879205" cy="865867"/>
          </a:xfrm>
          <a:prstGeom prst="teardrop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2123728" y="3429000"/>
            <a:ext cx="593551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C:\Documents and Settings\SenkinaES\Рабочий стол\СХ\Icons\Warehouse_blu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9336"/>
            <a:ext cx="75378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8350" y="128826"/>
            <a:ext cx="88978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</a:rPr>
              <a:t>Основные направления господдержки отраслей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</a:rPr>
              <a:t>сельского хозяйства на 2016 год (Региональный бюджет)</a:t>
            </a:r>
            <a:endParaRPr lang="ru-RU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2" name="Picture 49" descr="C:\Documents and Settings\SenkinaES\Рабочий стол\СХ\Icons\vegetable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400" y="2564904"/>
            <a:ext cx="545368" cy="54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1475656" y="1672051"/>
            <a:ext cx="603371" cy="579264"/>
            <a:chOff x="4183553" y="4762237"/>
            <a:chExt cx="551005" cy="525750"/>
          </a:xfrm>
        </p:grpSpPr>
        <p:sp>
          <p:nvSpPr>
            <p:cNvPr id="13" name="Овал 12"/>
            <p:cNvSpPr/>
            <p:nvPr/>
          </p:nvSpPr>
          <p:spPr>
            <a:xfrm>
              <a:off x="4183553" y="4762237"/>
              <a:ext cx="551005" cy="5257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14" descr="cattle icon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280540" y="4822506"/>
              <a:ext cx="405211" cy="405211"/>
            </a:xfrm>
            <a:prstGeom prst="rect">
              <a:avLst/>
            </a:prstGeom>
            <a:noFill/>
          </p:spPr>
        </p:pic>
      </p:grpSp>
      <p:grpSp>
        <p:nvGrpSpPr>
          <p:cNvPr id="5" name="Группа 4"/>
          <p:cNvGrpSpPr/>
          <p:nvPr/>
        </p:nvGrpSpPr>
        <p:grpSpPr>
          <a:xfrm>
            <a:off x="1371576" y="5314285"/>
            <a:ext cx="608136" cy="570626"/>
            <a:chOff x="1584595" y="5314285"/>
            <a:chExt cx="608136" cy="570626"/>
          </a:xfrm>
        </p:grpSpPr>
        <p:sp>
          <p:nvSpPr>
            <p:cNvPr id="23" name="Овал 22"/>
            <p:cNvSpPr/>
            <p:nvPr/>
          </p:nvSpPr>
          <p:spPr>
            <a:xfrm>
              <a:off x="1584595" y="5314285"/>
              <a:ext cx="608136" cy="5706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4" descr="http://img1.liveinternet.ru/images/attach/c/0/42/929/42929271_happy_farmer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2149" t="2503" r="2149" b="2503"/>
            <a:stretch>
              <a:fillRect/>
            </a:stretch>
          </p:blipFill>
          <p:spPr bwMode="auto">
            <a:xfrm>
              <a:off x="1626343" y="5421464"/>
              <a:ext cx="534244" cy="455808"/>
            </a:xfrm>
            <a:prstGeom prst="rect">
              <a:avLst/>
            </a:prstGeom>
            <a:noFill/>
          </p:spPr>
        </p:pic>
      </p:grpSp>
      <p:sp>
        <p:nvSpPr>
          <p:cNvPr id="24" name="Овал 23"/>
          <p:cNvSpPr/>
          <p:nvPr/>
        </p:nvSpPr>
        <p:spPr>
          <a:xfrm>
            <a:off x="2051720" y="4510861"/>
            <a:ext cx="593551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 rot="1961017">
            <a:off x="409035" y="5751844"/>
            <a:ext cx="879205" cy="865867"/>
            <a:chOff x="755576" y="5751844"/>
            <a:chExt cx="879205" cy="865867"/>
          </a:xfrm>
        </p:grpSpPr>
        <p:sp>
          <p:nvSpPr>
            <p:cNvPr id="40" name="Капля 39"/>
            <p:cNvSpPr>
              <a:spLocks noChangeAspect="1"/>
            </p:cNvSpPr>
            <p:nvPr/>
          </p:nvSpPr>
          <p:spPr>
            <a:xfrm flipH="1">
              <a:off x="755576" y="5751844"/>
              <a:ext cx="879205" cy="865867"/>
            </a:xfrm>
            <a:prstGeom prst="teardrop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898402" y="5884911"/>
              <a:ext cx="593551" cy="5760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7" name="Picture 6" descr="http://www.bhec.bm/resources/images/worl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54531" y="4615662"/>
            <a:ext cx="439484" cy="366462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224182" y="1552388"/>
            <a:ext cx="6841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Господдержка животноводства (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вкл.аквакультуру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741 млн. руб.</a:t>
            </a:r>
          </a:p>
          <a:p>
            <a:pPr algn="r"/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(30%)</a:t>
            </a:r>
            <a:endParaRPr lang="ru-RU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17283" y="2420888"/>
            <a:ext cx="6106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Господдержка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растениеводства 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317 млн. руб.</a:t>
            </a:r>
          </a:p>
          <a:p>
            <a:pPr algn="r"/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(13%)</a:t>
            </a:r>
            <a:endParaRPr lang="ru-RU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15816" y="3429000"/>
            <a:ext cx="6034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техники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т.ч.по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лизингу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167,8 млн. руб.</a:t>
            </a:r>
          </a:p>
          <a:p>
            <a:pPr algn="r"/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(7%)</a:t>
            </a:r>
            <a:endParaRPr lang="ru-RU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28693" y="4408171"/>
            <a:ext cx="6237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культуртехнических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мелиоративных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 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122,4 млн. руб.</a:t>
            </a:r>
          </a:p>
          <a:p>
            <a:pPr algn="r"/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(5%)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27153" y="5229222"/>
            <a:ext cx="5657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Господдержка малых форм (КФХ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82,6 млн. руб.</a:t>
            </a:r>
          </a:p>
          <a:p>
            <a:pPr algn="r"/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3%)</a:t>
            </a:r>
            <a:endParaRPr lang="ru-RU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85764" y="6056421"/>
            <a:ext cx="293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207,7 млн. руб.</a:t>
            </a:r>
          </a:p>
          <a:p>
            <a:pPr algn="r"/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(8%)</a:t>
            </a:r>
            <a:endParaRPr lang="ru-RU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95736" y="3610016"/>
            <a:ext cx="496051" cy="25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Прямоугольник 41"/>
          <p:cNvSpPr/>
          <p:nvPr/>
        </p:nvSpPr>
        <p:spPr>
          <a:xfrm rot="16200000">
            <a:off x="-950447" y="3393364"/>
            <a:ext cx="3557134" cy="70788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Московской 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</a:p>
        </p:txBody>
      </p:sp>
      <p:pic>
        <p:nvPicPr>
          <p:cNvPr id="43" name="Picture 1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1" t="19876" r="34118" b="70444"/>
          <a:stretch/>
        </p:blipFill>
        <p:spPr bwMode="auto">
          <a:xfrm>
            <a:off x="1232577" y="3375349"/>
            <a:ext cx="470764" cy="59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-36512" y="6525344"/>
            <a:ext cx="4569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- удельный вес в общем объеме финансирования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9FE0-ADA2-467B-B132-ED4A4BA9714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29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 bwMode="auto">
          <a:xfrm>
            <a:off x="2864028" y="2667133"/>
            <a:ext cx="722312" cy="7381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200" i="1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2843808" y="1659021"/>
            <a:ext cx="722312" cy="7381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200" i="1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2847521" y="836712"/>
            <a:ext cx="722312" cy="7381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200" i="1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2870505" y="4419004"/>
            <a:ext cx="722312" cy="7381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200" i="1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2908112" y="5301208"/>
            <a:ext cx="722312" cy="7381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200" i="1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350" y="56818"/>
            <a:ext cx="88978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</a:rPr>
              <a:t>Возмещение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</a:rPr>
              <a:t>части капитальных затрат на создание и модернизацию объектов  АПК </a:t>
            </a:r>
            <a:r>
              <a:rPr lang="ru-RU" altLang="ru-RU" sz="2000" b="1" dirty="0">
                <a:solidFill>
                  <a:schemeClr val="bg1"/>
                </a:solidFill>
                <a:latin typeface="Arial" pitchFamily="34" charset="0"/>
              </a:rPr>
              <a:t>в 2016 году</a:t>
            </a:r>
            <a:endParaRPr lang="en-GB" altLang="ru-RU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6" name="Picture 10" descr="http://freeflaticons.net/wp-content/uploads/2014/09/beveragemilk-1410246148gn84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434" y="919634"/>
            <a:ext cx="5715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s://d30y9cdsu7xlg0.cloudfront.net/png/13905-200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50" y="1749137"/>
            <a:ext cx="5318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50" y="2780293"/>
            <a:ext cx="481012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56" y="4496792"/>
            <a:ext cx="5826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37" y="5452468"/>
            <a:ext cx="3746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3707904" y="980728"/>
            <a:ext cx="5032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SzPct val="120000"/>
              <a:buChar char="•"/>
              <a:defRPr kumimoji="1"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120000"/>
              <a:buChar char="•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har char="–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89000"/>
              <a:buChar char="•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Char char="–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Tx/>
              <a:buFontTx/>
              <a:buNone/>
            </a:pPr>
            <a:r>
              <a:rPr lang="ru-RU" altLang="ru-RU" sz="1800" dirty="0" smtClean="0"/>
              <a:t>Молочное животноводство</a:t>
            </a:r>
            <a:endParaRPr lang="ru-RU" altLang="ru-RU" sz="1800" dirty="0"/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3707904" y="1700808"/>
            <a:ext cx="3800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SzPct val="120000"/>
              <a:buChar char="•"/>
              <a:defRPr kumimoji="1"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120000"/>
              <a:buChar char="•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har char="–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89000"/>
              <a:buChar char="•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Char char="–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Tx/>
              <a:buNone/>
            </a:pPr>
            <a:r>
              <a:rPr lang="ru-RU" altLang="ru-RU" sz="1800" dirty="0"/>
              <a:t>Производство </a:t>
            </a:r>
            <a:r>
              <a:rPr lang="ru-RU" altLang="ru-RU" sz="1800" dirty="0" smtClean="0"/>
              <a:t>овощей защищенного </a:t>
            </a:r>
            <a:r>
              <a:rPr lang="ru-RU" altLang="ru-RU" sz="1800" dirty="0"/>
              <a:t>грунта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07904" y="2708920"/>
            <a:ext cx="3828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altLang="ru-RU" dirty="0" smtClean="0">
                <a:latin typeface="Arial" pitchFamily="34" charset="0"/>
                <a:cs typeface="Arial" pitchFamily="34" charset="0"/>
              </a:rPr>
              <a:t>Оптово-распределительные центры</a:t>
            </a:r>
            <a:endParaRPr kumimoji="1" lang="ru-RU" alt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79912" y="4581128"/>
            <a:ext cx="5268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altLang="ru-RU" dirty="0" smtClean="0">
                <a:latin typeface="Arial" pitchFamily="34" charset="0"/>
                <a:cs typeface="Arial" pitchFamily="34" charset="0"/>
              </a:rPr>
              <a:t>Рыбоводство</a:t>
            </a:r>
            <a:endParaRPr kumimoji="1" lang="ru-RU" alt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3707904" y="5507940"/>
            <a:ext cx="4641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SzPct val="120000"/>
              <a:buChar char="•"/>
              <a:defRPr kumimoji="1"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120000"/>
              <a:buChar char="•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har char="–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89000"/>
              <a:buChar char="•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Char char="–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Tx/>
              <a:buFontTx/>
              <a:buNone/>
            </a:pPr>
            <a:r>
              <a:rPr lang="ru-RU" altLang="ru-RU" sz="1800" dirty="0" err="1"/>
              <a:t>Грибоводство</a:t>
            </a:r>
            <a:endParaRPr lang="ru-RU" altLang="ru-RU" sz="1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62030" y="1700808"/>
            <a:ext cx="165083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846,5 </a:t>
            </a:r>
          </a:p>
          <a:p>
            <a:r>
              <a:rPr lang="ru-RU" b="1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85547" y="1196752"/>
            <a:ext cx="1003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РБ- 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85547" y="4000707"/>
            <a:ext cx="13548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ФБ* - 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4583450"/>
            <a:ext cx="19059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algn="ctr"/>
            <a:r>
              <a:rPr lang="ru-RU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рублей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20575" y="2859613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62" y="6277860"/>
            <a:ext cx="9127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Планируется привлечь на условиях 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авая фигурная скобка 48"/>
          <p:cNvSpPr/>
          <p:nvPr/>
        </p:nvSpPr>
        <p:spPr>
          <a:xfrm>
            <a:off x="6876256" y="1038818"/>
            <a:ext cx="360040" cy="23164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авая фигурная скобка 49"/>
          <p:cNvSpPr/>
          <p:nvPr/>
        </p:nvSpPr>
        <p:spPr>
          <a:xfrm>
            <a:off x="6948264" y="3698924"/>
            <a:ext cx="288032" cy="22503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556222" y="1916832"/>
            <a:ext cx="11865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РБ- 5 %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ФБ-20%</a:t>
            </a:r>
            <a:endParaRPr lang="ru-RU" sz="20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668344" y="4293095"/>
            <a:ext cx="11384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РБ-20%</a:t>
            </a:r>
            <a:endParaRPr lang="ru-RU" sz="2000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2483768" y="1018918"/>
            <a:ext cx="0" cy="4786346"/>
          </a:xfrm>
          <a:prstGeom prst="line">
            <a:avLst/>
          </a:prstGeom>
          <a:ln w="539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4"/>
          <p:cNvSpPr txBox="1">
            <a:spLocks noChangeArrowheads="1"/>
          </p:cNvSpPr>
          <p:nvPr/>
        </p:nvSpPr>
        <p:spPr bwMode="auto">
          <a:xfrm>
            <a:off x="7452320" y="2996952"/>
            <a:ext cx="149416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chemeClr val="bg1">
                    <a:lumMod val="50000"/>
                  </a:schemeClr>
                </a:solidFill>
              </a:rPr>
              <a:t>+</a:t>
            </a:r>
            <a:r>
              <a:rPr lang="ru-RU" altLang="ru-RU" sz="1600" b="1" dirty="0">
                <a:solidFill>
                  <a:schemeClr val="bg1">
                    <a:lumMod val="50000"/>
                  </a:schemeClr>
                </a:solidFill>
              </a:rPr>
              <a:t> сохранение % ставки</a:t>
            </a:r>
          </a:p>
        </p:txBody>
      </p:sp>
      <p:sp>
        <p:nvSpPr>
          <p:cNvPr id="65" name="TextBox 4"/>
          <p:cNvSpPr txBox="1">
            <a:spLocks noChangeArrowheads="1"/>
          </p:cNvSpPr>
          <p:nvPr/>
        </p:nvSpPr>
        <p:spPr bwMode="auto">
          <a:xfrm>
            <a:off x="7452320" y="4693205"/>
            <a:ext cx="149416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chemeClr val="bg1">
                    <a:lumMod val="50000"/>
                  </a:schemeClr>
                </a:solidFill>
              </a:rPr>
              <a:t>+</a:t>
            </a:r>
            <a:r>
              <a:rPr lang="ru-RU" altLang="ru-RU" sz="1600" b="1" dirty="0">
                <a:solidFill>
                  <a:schemeClr val="bg1">
                    <a:lumMod val="50000"/>
                  </a:schemeClr>
                </a:solidFill>
              </a:rPr>
              <a:t> сохранение % ставки</a:t>
            </a:r>
          </a:p>
        </p:txBody>
      </p:sp>
      <p:sp>
        <p:nvSpPr>
          <p:cNvPr id="32" name="Овал 31"/>
          <p:cNvSpPr/>
          <p:nvPr/>
        </p:nvSpPr>
        <p:spPr bwMode="auto">
          <a:xfrm>
            <a:off x="2843808" y="3554908"/>
            <a:ext cx="722312" cy="7381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200" i="1">
              <a:solidFill>
                <a:schemeClr val="tx1"/>
              </a:solidFill>
            </a:endParaRPr>
          </a:p>
        </p:txBody>
      </p:sp>
      <p:pic>
        <p:nvPicPr>
          <p:cNvPr id="33" name="Picture 10" descr="http://freeflaticons.net/wp-content/uploads/2014/09/beveragemilk-1410246148gn84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21" y="3641427"/>
            <a:ext cx="5715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10"/>
          <p:cNvSpPr txBox="1">
            <a:spLocks noChangeArrowheads="1"/>
          </p:cNvSpPr>
          <p:nvPr/>
        </p:nvSpPr>
        <p:spPr bwMode="auto">
          <a:xfrm>
            <a:off x="3704191" y="3698924"/>
            <a:ext cx="5032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SzPct val="120000"/>
              <a:buChar char="•"/>
              <a:defRPr kumimoji="1"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120000"/>
              <a:buChar char="•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har char="–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89000"/>
              <a:buChar char="•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Char char="–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Tx/>
              <a:buFontTx/>
              <a:buNone/>
            </a:pPr>
            <a:r>
              <a:rPr lang="ru-RU" altLang="ru-RU" sz="1800" dirty="0" smtClean="0"/>
              <a:t>Молочное животноводство</a:t>
            </a:r>
          </a:p>
          <a:p>
            <a:pPr>
              <a:buSzTx/>
              <a:buFontTx/>
              <a:buNone/>
            </a:pPr>
            <a:r>
              <a:rPr lang="ru-RU" altLang="ru-RU" sz="1800" dirty="0" smtClean="0"/>
              <a:t>(реконструкция)</a:t>
            </a:r>
            <a:endParaRPr lang="ru-RU" alt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9FE0-ADA2-467B-B132-ED4A4BA9714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03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8244408" y="6381328"/>
            <a:ext cx="576064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51520" y="56818"/>
            <a:ext cx="8892479" cy="995918"/>
            <a:chOff x="-55869" y="56818"/>
            <a:chExt cx="9199869" cy="995918"/>
          </a:xfrm>
        </p:grpSpPr>
        <p:sp>
          <p:nvSpPr>
            <p:cNvPr id="6" name="TextBox 5"/>
            <p:cNvSpPr txBox="1"/>
            <p:nvPr/>
          </p:nvSpPr>
          <p:spPr>
            <a:xfrm>
              <a:off x="-55869" y="56818"/>
              <a:ext cx="8948348" cy="70788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ru-RU" altLang="ru-RU" sz="2000" b="1" dirty="0" smtClean="0">
                  <a:solidFill>
                    <a:schemeClr val="bg1"/>
                  </a:solidFill>
                  <a:latin typeface="Arial" pitchFamily="34" charset="0"/>
                </a:rPr>
                <a:t>Оказание государственной поддержки развития животноводства в 2016 году</a:t>
              </a:r>
              <a:endParaRPr lang="en-GB" altLang="ru-RU" sz="20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1052736"/>
              <a:ext cx="9144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360892"/>
              </p:ext>
            </p:extLst>
          </p:nvPr>
        </p:nvGraphicFramePr>
        <p:xfrm>
          <a:off x="179511" y="1078812"/>
          <a:ext cx="8856984" cy="51780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9"/>
                <a:gridCol w="1872208"/>
                <a:gridCol w="288032"/>
                <a:gridCol w="1944216"/>
                <a:gridCol w="864096"/>
                <a:gridCol w="936103"/>
              </a:tblGrid>
              <a:tr h="4433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НАПРАВЛЕНИЕ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ИЗ РБ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ИЗ ФБ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ИЗ РБ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ИЗ ФБ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</a:tr>
              <a:tr h="748421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Субсидии на 1 кг реализованного молока:</a:t>
                      </a:r>
                    </a:p>
                    <a:p>
                      <a:pPr marL="171450" indent="-17145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высшего </a:t>
                      </a: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сорта</a:t>
                      </a:r>
                    </a:p>
                    <a:p>
                      <a:pPr marL="171450" indent="-17145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первого 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сорта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рубль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за 1 кг в/с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0,7 рубля за 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кг 1 с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рубля 25 коп. 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 1 кг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в/с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рубль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60 коп.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за 1 кг  1/с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503,5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361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</a:tr>
              <a:tr h="303147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Поддержка</a:t>
                      </a:r>
                      <a:r>
                        <a:rPr lang="ru-RU" sz="12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племенного животноводства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42230" marR="4223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65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151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</a:tr>
              <a:tr h="45471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Содержание племенного поголовья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2 200 рублей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1 </a:t>
                      </a:r>
                      <a:r>
                        <a:rPr lang="ru-RU" sz="1200" b="1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голову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2 500 рублей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1 </a:t>
                      </a:r>
                      <a:r>
                        <a:rPr lang="ru-RU" sz="1200" b="1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голову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51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Покупка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племмолодняка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 /40 </a:t>
                      </a:r>
                      <a:r>
                        <a:rPr lang="ru-RU" sz="1200" b="1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рублей за 1кг живой 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массы (приобретенного в МО/РФ)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50/40 </a:t>
                      </a:r>
                      <a:r>
                        <a:rPr lang="ru-RU" sz="1200" b="1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рублей за 1 кг 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живой массы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(приобретенного в </a:t>
                      </a:r>
                      <a:b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МО/РФ)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</a:tr>
              <a:tr h="41451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Поддержка пушного звероводства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(соболеводства)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2 600  рублей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1 условную голову 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9,1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</a:tr>
              <a:tr h="561316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Субсидии на возмещение части затрат на уплату процентов по краткосрочным кредитам</a:t>
                      </a:r>
                    </a:p>
                  </a:txBody>
                  <a:tcPr marL="42230" marR="42230" marT="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3,6%</a:t>
                      </a: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ставки рефинансирования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rowSpan="2"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2/3 ставки рефинансирования;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хозяйствам, занимающимся молочным и мясным скотоводством </a:t>
                      </a:r>
                      <a:b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80-100%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rowSpan="2"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191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</a:tr>
              <a:tr h="935526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Субсидии на возмещение части затрат на уплату процентов по инвестиционным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кредитам/ по кредитам на строительство и реконструкцию молочных ферм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35/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 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136/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166,5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</a:tr>
              <a:tr h="241798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Поддержка страхования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50% страховой</a:t>
                      </a: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премии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0,3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</a:tr>
              <a:tr h="316640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Всего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</a:t>
                      </a:r>
                    </a:p>
                  </a:txBody>
                  <a:tcPr marL="42230" marR="4223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</a:t>
                      </a:r>
                    </a:p>
                  </a:txBody>
                  <a:tcPr marL="42230" marR="4223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693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1 001,5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030391" y="817201"/>
            <a:ext cx="864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МЛН РУБ.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9FE0-ADA2-467B-B132-ED4A4BA9714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9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28826"/>
            <a:ext cx="9144000" cy="923910"/>
            <a:chOff x="0" y="128826"/>
            <a:chExt cx="9144000" cy="923910"/>
          </a:xfrm>
        </p:grpSpPr>
        <p:sp>
          <p:nvSpPr>
            <p:cNvPr id="6" name="TextBox 5"/>
            <p:cNvSpPr txBox="1"/>
            <p:nvPr/>
          </p:nvSpPr>
          <p:spPr>
            <a:xfrm>
              <a:off x="111941" y="128826"/>
              <a:ext cx="8860417" cy="70788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ru-RU" altLang="ru-RU" sz="2000" b="1" dirty="0" smtClean="0">
                  <a:solidFill>
                    <a:schemeClr val="bg1"/>
                  </a:solidFill>
                  <a:latin typeface="Arial" pitchFamily="34" charset="0"/>
                </a:rPr>
                <a:t>Государственная поддержка </a:t>
              </a:r>
              <a:r>
                <a:rPr lang="ru-RU" altLang="ru-RU" sz="2000" b="1" dirty="0" err="1" smtClean="0">
                  <a:solidFill>
                    <a:schemeClr val="bg1"/>
                  </a:solidFill>
                  <a:latin typeface="Arial" pitchFamily="34" charset="0"/>
                </a:rPr>
                <a:t>аквакультуры</a:t>
              </a:r>
              <a:r>
                <a:rPr lang="ru-RU" altLang="ru-RU" sz="2000" b="1" dirty="0" smtClean="0">
                  <a:solidFill>
                    <a:schemeClr val="bg1"/>
                  </a:solidFill>
                  <a:latin typeface="Arial" pitchFamily="34" charset="0"/>
                </a:rPr>
                <a:t> в Московской области в 2016 году</a:t>
              </a:r>
              <a:endParaRPr lang="en-GB" altLang="ru-RU" sz="20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1052736"/>
              <a:ext cx="9144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666826"/>
              </p:ext>
            </p:extLst>
          </p:nvPr>
        </p:nvGraphicFramePr>
        <p:xfrm>
          <a:off x="111942" y="1556792"/>
          <a:ext cx="8773645" cy="40452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5157"/>
                <a:gridCol w="2701898"/>
                <a:gridCol w="2236590"/>
              </a:tblGrid>
              <a:tr h="5526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НАПРАВЛЕНИЕ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Размер</a:t>
                      </a:r>
                      <a:r>
                        <a:rPr lang="ru-RU" sz="1200" baseline="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субсидий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ИЗ РБ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</a:tr>
              <a:tr h="82902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Поддержка</a:t>
                      </a:r>
                      <a:r>
                        <a:rPr lang="ru-RU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производства товарной рыбы (субсидии на закупку кормов)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15%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 фактических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затрат</a:t>
                      </a:r>
                      <a:r>
                        <a:rPr lang="ru-RU" sz="1400" b="1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20,0</a:t>
                      </a:r>
                    </a:p>
                  </a:txBody>
                  <a:tcPr marL="68580" marR="68580" marT="0" marB="0" anchor="ctr"/>
                </a:tc>
              </a:tr>
              <a:tr h="11437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Субсидии на возмещение части затрат на уплату процентов по кредитам, полученным в российских кредитных организациях, на развитие </a:t>
                      </a:r>
                      <a:r>
                        <a:rPr lang="ru-RU" sz="12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аквакультуры</a:t>
                      </a: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(рыбоводство) 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70%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ключевой ставки ЦБ РФ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5,8</a:t>
                      </a:r>
                      <a:endParaRPr lang="ru-RU" sz="16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1053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Субсидии на возмещение части затрат на уплату процентов по кредитам, полученным в российских кредитных организациях, на развитие товарного </a:t>
                      </a:r>
                      <a:r>
                        <a:rPr lang="ru-RU" sz="12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осетроводства</a:t>
                      </a: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100%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ключевой ставки ЦБ РФ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lang="ru-RU" sz="16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451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Всего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32,8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3" name="Овал 12"/>
          <p:cNvSpPr/>
          <p:nvPr/>
        </p:nvSpPr>
        <p:spPr>
          <a:xfrm>
            <a:off x="8309523" y="6525344"/>
            <a:ext cx="576064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716805" y="1207785"/>
            <a:ext cx="924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МЛН РУБ.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9FE0-ADA2-467B-B132-ED4A4BA9714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2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8244408" y="6381328"/>
            <a:ext cx="576064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305522" y="150813"/>
            <a:ext cx="8838477" cy="901923"/>
            <a:chOff x="0" y="150813"/>
            <a:chExt cx="9144000" cy="901923"/>
          </a:xfrm>
        </p:grpSpPr>
        <p:sp>
          <p:nvSpPr>
            <p:cNvPr id="6" name="TextBox 5"/>
            <p:cNvSpPr txBox="1"/>
            <p:nvPr/>
          </p:nvSpPr>
          <p:spPr>
            <a:xfrm>
              <a:off x="0" y="150813"/>
              <a:ext cx="9032781" cy="70788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ru-RU" altLang="ru-RU" sz="2000" b="1" dirty="0" smtClean="0">
                  <a:solidFill>
                    <a:schemeClr val="bg1"/>
                  </a:solidFill>
                  <a:latin typeface="Arial" pitchFamily="34" charset="0"/>
                </a:rPr>
                <a:t>Оказание государственной поддержки развития растениеводства в 2016 году</a:t>
              </a:r>
              <a:endParaRPr lang="en-GB" altLang="ru-RU" sz="20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1052736"/>
              <a:ext cx="9144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561161"/>
              </p:ext>
            </p:extLst>
          </p:nvPr>
        </p:nvGraphicFramePr>
        <p:xfrm>
          <a:off x="179511" y="1412775"/>
          <a:ext cx="8792772" cy="4494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3"/>
                <a:gridCol w="1393615"/>
                <a:gridCol w="1658895"/>
                <a:gridCol w="1281873"/>
                <a:gridCol w="1290036"/>
              </a:tblGrid>
              <a:tr h="791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НАПРАВЛЕНИЕ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ИЗ РБ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ИЗ ФБ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ИЗ РБ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ИЗ ФБ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</a:tr>
              <a:tr h="694850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Субсидии</a:t>
                      </a:r>
                      <a:r>
                        <a:rPr lang="ru-RU" sz="12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на оказание несвязанной поддержки в области растениеводства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Базовая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ставка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112 рубля 82 коп.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Базовая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ставка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263 рубля 24 коп.</a:t>
                      </a:r>
                      <a:endParaRPr lang="ru-RU" sz="1200" b="1" dirty="0" smtClean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67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156,4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/>
                </a:tc>
              </a:tr>
              <a:tr h="729214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Субсидии на возмещение части затрат на уплату процентов по краткосрочным кредитам</a:t>
                      </a:r>
                    </a:p>
                  </a:txBody>
                  <a:tcPr marL="42230" marR="42230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3,6%</a:t>
                      </a: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ставки </a:t>
                      </a:r>
                      <a:r>
                        <a:rPr lang="ru-RU" sz="1200" b="1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рефинансиро-вания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2/3 ставки рефинансирования;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kern="1200" dirty="0" smtClean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хозяйствам, занимающимся молочным и мясным скотоводством </a:t>
                      </a:r>
                      <a:b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80-100%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270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</a:tr>
              <a:tr h="882032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Субсидии на возмещение части затрат на уплату процентов по инвестиционным кредитам</a:t>
                      </a:r>
                    </a:p>
                  </a:txBody>
                  <a:tcPr marL="42230" marR="42230" marT="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196,6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113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</a:tr>
              <a:tr h="523192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Возмещение части затрат на приобретение элитных семян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ставкам</a:t>
                      </a: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за 1 тонну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2,8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6,4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</a:tr>
              <a:tr h="459774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Поддержка страхования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50% страховой</a:t>
                      </a: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премии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40,5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</a:tr>
              <a:tr h="379129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Всего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</a:t>
                      </a:r>
                    </a:p>
                  </a:txBody>
                  <a:tcPr marL="42230" marR="4223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</a:t>
                      </a:r>
                    </a:p>
                  </a:txBody>
                  <a:tcPr marL="42230" marR="4223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301,4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586,3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938281" y="1048936"/>
            <a:ext cx="924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МЛН РУБ.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9FE0-ADA2-467B-B132-ED4A4BA9714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0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42881" y="150813"/>
            <a:ext cx="9001118" cy="901923"/>
            <a:chOff x="-168263" y="150813"/>
            <a:chExt cx="9312263" cy="901923"/>
          </a:xfrm>
        </p:grpSpPr>
        <p:sp>
          <p:nvSpPr>
            <p:cNvPr id="6" name="TextBox 5"/>
            <p:cNvSpPr txBox="1"/>
            <p:nvPr/>
          </p:nvSpPr>
          <p:spPr>
            <a:xfrm>
              <a:off x="-168263" y="150813"/>
              <a:ext cx="9201044" cy="70788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ru-RU" altLang="ru-RU" sz="2000" b="1" dirty="0" smtClean="0">
                  <a:solidFill>
                    <a:schemeClr val="bg1"/>
                  </a:solidFill>
                  <a:latin typeface="Arial" pitchFamily="34" charset="0"/>
                </a:rPr>
                <a:t>Оказание государственной поддержки малым формам хозяйствования (КФХ) в 2016 году</a:t>
              </a:r>
              <a:endParaRPr lang="en-GB" altLang="ru-RU" sz="20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1052736"/>
              <a:ext cx="9144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Овал 12"/>
          <p:cNvSpPr/>
          <p:nvPr/>
        </p:nvSpPr>
        <p:spPr>
          <a:xfrm>
            <a:off x="8244408" y="6381328"/>
            <a:ext cx="576064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177024"/>
              </p:ext>
            </p:extLst>
          </p:nvPr>
        </p:nvGraphicFramePr>
        <p:xfrm>
          <a:off x="148917" y="1353004"/>
          <a:ext cx="8829403" cy="4812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5023"/>
                <a:gridCol w="1440160"/>
                <a:gridCol w="1241596"/>
                <a:gridCol w="1287214"/>
                <a:gridCol w="1295410"/>
              </a:tblGrid>
              <a:tr h="5215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НАПРАВЛЕНИЕ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ИЗ РБ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ИЗ ФБ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ИЗ РБ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ИЗ ФБ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</a:tr>
              <a:tr h="765216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Предоставление грантов на поддержку начинающих фермеров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Максимальный объем гранта – 1,5 млн. рублей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(собственные средства – не менее 10%).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13,4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12,9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/>
                </a:tc>
              </a:tr>
              <a:tr h="784243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Предоставление грантов на развитие семейных животноводческих ферм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Максимальный объем гранта –21,6 млн. рублей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(но 60% от затрат)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39,5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25,3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</a:tr>
              <a:tr h="814874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Субсидии на возмещение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части затрат на уплату процентов по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кредитам на развитие малых форм хозяйствования 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3,6 % ставки </a:t>
                      </a:r>
                      <a:r>
                        <a:rPr lang="ru-RU" sz="1200" b="1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рефинансиро-вания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2/3 ставки </a:t>
                      </a:r>
                      <a:r>
                        <a:rPr lang="ru-RU" sz="1200" b="1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рефинанси-рования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5,9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26,8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</a:tr>
              <a:tr h="63964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Поддержка молочного животноводства в крестьянских (фермерских) хозяйствах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5 000 рублей на </a:t>
                      </a:r>
                      <a:b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</a:t>
                      </a:r>
                      <a:r>
                        <a:rPr lang="ru-RU" sz="1200" b="1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усл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голову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6,3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</a:tr>
              <a:tr h="91661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Предоставление субсидий сельскохозяйственным потребительским кооперативам на компенсацию части затрат на формирование материальной базы  </a:t>
                      </a:r>
                      <a:r>
                        <a:rPr lang="ru-RU" sz="1200" b="1" i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(НОВОЕ НАПРАВЛЕНИЕ)</a:t>
                      </a:r>
                      <a:endParaRPr lang="ru-RU" sz="1200" b="1" i="1" kern="1200" dirty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Сумма гранта не более 60% от затрат</a:t>
                      </a: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на развитие материально-технической базы </a:t>
                      </a:r>
                      <a:br>
                        <a:rPr lang="ru-RU" sz="1200" b="1" kern="1200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(но не более 70 млн. рублей)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17,5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40,8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</a:tr>
              <a:tr h="370161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Всего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</a:t>
                      </a:r>
                    </a:p>
                  </a:txBody>
                  <a:tcPr marL="42230" marR="4223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</a:t>
                      </a:r>
                    </a:p>
                  </a:txBody>
                  <a:tcPr marL="42230" marR="4223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82,6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105,8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904373" y="1076003"/>
            <a:ext cx="924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МЛН РУБ.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9FE0-ADA2-467B-B132-ED4A4BA9714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87524" y="150813"/>
            <a:ext cx="8856475" cy="901923"/>
            <a:chOff x="-18620" y="150813"/>
            <a:chExt cx="9162620" cy="901923"/>
          </a:xfrm>
        </p:grpSpPr>
        <p:sp>
          <p:nvSpPr>
            <p:cNvPr id="6" name="TextBox 5"/>
            <p:cNvSpPr txBox="1"/>
            <p:nvPr/>
          </p:nvSpPr>
          <p:spPr>
            <a:xfrm>
              <a:off x="-18620" y="150813"/>
              <a:ext cx="8911099" cy="70788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ru-RU" altLang="ru-RU" sz="2000" b="1" dirty="0" smtClean="0">
                  <a:solidFill>
                    <a:schemeClr val="bg1"/>
                  </a:solidFill>
                  <a:latin typeface="Arial" pitchFamily="34" charset="0"/>
                </a:rPr>
                <a:t>Оказание государственной поддержки организациям пищевой и перерабатывающей промышленности в 2016 году</a:t>
              </a:r>
              <a:endParaRPr lang="en-GB" altLang="ru-RU" sz="20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1052736"/>
              <a:ext cx="9144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Овал 12"/>
          <p:cNvSpPr/>
          <p:nvPr/>
        </p:nvSpPr>
        <p:spPr>
          <a:xfrm>
            <a:off x="8244408" y="6185197"/>
            <a:ext cx="576064" cy="2880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78828"/>
              </p:ext>
            </p:extLst>
          </p:nvPr>
        </p:nvGraphicFramePr>
        <p:xfrm>
          <a:off x="259271" y="1617768"/>
          <a:ext cx="8603877" cy="4475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8430"/>
                <a:gridCol w="1800200"/>
                <a:gridCol w="2448272"/>
                <a:gridCol w="1080120"/>
                <a:gridCol w="946855"/>
              </a:tblGrid>
              <a:tr h="960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НАПРАВЛЕНИЕ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ИЗ РБ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ИЗ ФБ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ИЗ РБ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ИЗ ФБ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</a:tr>
              <a:tr h="742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Субсидии на возмещение части затрат на уплату процентов по краткосрочным кредитам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 01.01.2016 -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3,6% ставки рефинансирования;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 dirty="0" smtClean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 кредитам на развитие молочного и мясного скотоводства: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0,5% сверх ставки рефинансирования</a:t>
                      </a:r>
                    </a:p>
                  </a:txBody>
                  <a:tcPr marL="42230" marR="42230" marT="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2/3 ставки рефинансирования;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 кредитам на развитие молочного и мясного скотоводства – 100%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72,5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510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</a:tr>
              <a:tr h="898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Субсидии на возмещение части затрат на уплату процентов по инвестиционным кредитам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231,6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558,5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</a:tr>
              <a:tr h="1449916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Субсидии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на возмещение части процентной ставки по краткосрочным кредитам (займам) на переработку продукции растениеводства и животноводства 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2/3 ставки рефинансирования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30,5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335,5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/>
                </a:tc>
              </a:tr>
              <a:tr h="423413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Всего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</a:t>
                      </a:r>
                    </a:p>
                  </a:txBody>
                  <a:tcPr marL="42230" marR="4223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</a:t>
                      </a:r>
                    </a:p>
                  </a:txBody>
                  <a:tcPr marL="42230" marR="4223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334,6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1 404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2230" marR="4223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895667" y="1340768"/>
            <a:ext cx="924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МЛН РУБ.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https://im0-tub-ru.yandex.net/i?id=fc7bc572873702238285364f7b38862a&amp;n=33&amp;h=190&amp;w=29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im3-tub-ru.yandex.net/i?id=906a5b60958b0c5c559eb1e89c9b4032&amp;n=33&amp;h=190&amp;w=17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9FE0-ADA2-467B-B132-ED4A4BA9714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93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95536" y="5384357"/>
            <a:ext cx="2088232" cy="12129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0734" y="116632"/>
            <a:ext cx="8905293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</a:rPr>
              <a:t> Направления социального развития села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</a:rPr>
              <a:t> </a:t>
            </a:r>
          </a:p>
        </p:txBody>
      </p:sp>
      <p:pic>
        <p:nvPicPr>
          <p:cNvPr id="1026" name="Picture 2" descr="http://msh.mosreg.ru/upload/iblock/5b5/fap_zagla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8" y="5301208"/>
            <a:ext cx="2166328" cy="121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5536" y="1325710"/>
            <a:ext cx="2016224" cy="12129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reformafas.ru/wp-content/uploads/2015/12/Gasific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52" y="980728"/>
            <a:ext cx="2119881" cy="141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67544" y="3429000"/>
            <a:ext cx="2088232" cy="12129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https://ibraevsergey.files.wordpress.com/2013/05/dsc006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2260575" cy="137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/>
          <p:cNvSpPr/>
          <p:nvPr/>
        </p:nvSpPr>
        <p:spPr>
          <a:xfrm>
            <a:off x="162742" y="568634"/>
            <a:ext cx="5057330" cy="412094"/>
          </a:xfrm>
          <a:prstGeom prst="rightArrow">
            <a:avLst>
              <a:gd name="adj1" fmla="val 100000"/>
              <a:gd name="adj2" fmla="val 5000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газификации и водоснабжения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179512" y="2599406"/>
            <a:ext cx="5091037" cy="386139"/>
          </a:xfrm>
          <a:prstGeom prst="rightArrow">
            <a:avLst>
              <a:gd name="adj1" fmla="val 100000"/>
              <a:gd name="adj2" fmla="val 5000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дорог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142007" y="4641995"/>
            <a:ext cx="5294090" cy="515197"/>
          </a:xfrm>
          <a:prstGeom prst="rightArrow">
            <a:avLst>
              <a:gd name="adj1" fmla="val 100000"/>
              <a:gd name="adj2" fmla="val 5000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ФАП, организаций образовательных и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ультурно-досугового типа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11760" y="1361255"/>
            <a:ext cx="4896544" cy="6529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РБ/ФБ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газификацию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47,5/110,7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млн. рублей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водоснабжение: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25,8/60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млн. рублей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83768" y="3382592"/>
            <a:ext cx="4896544" cy="6529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Дорожного фонда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509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млн. рублей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11760" y="5301208"/>
            <a:ext cx="6840760" cy="11409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РБ/ФБ: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ФАП: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14/13,4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млн. рублей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Общеобразовательные организации: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45,9/107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млн. рублей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культурно-досугового типа: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15,6/36,4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рублей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9FE0-ADA2-467B-B132-ED4A4BA9714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0563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4094</TotalTime>
  <Words>905</Words>
  <Application>Microsoft Office PowerPoint</Application>
  <PresentationFormat>Экран (4:3)</PresentationFormat>
  <Paragraphs>254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Господдержка, оказываемая  АПК Московской области в 2016 году в рамках  Государственной программы  «Сельское хозяйство Подмосковья»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Данилочкина Елена Сергеевна</dc:creator>
  <cp:lastModifiedBy>Тихонова</cp:lastModifiedBy>
  <cp:revision>439</cp:revision>
  <cp:lastPrinted>2016-01-28T08:26:08Z</cp:lastPrinted>
  <dcterms:created xsi:type="dcterms:W3CDTF">2015-12-21T06:28:05Z</dcterms:created>
  <dcterms:modified xsi:type="dcterms:W3CDTF">2016-02-19T17:53:00Z</dcterms:modified>
</cp:coreProperties>
</file>